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32"/>
  </p:handoutMasterIdLst>
  <p:sldIdLst>
    <p:sldId id="256" r:id="rId3"/>
    <p:sldId id="259" r:id="rId5"/>
    <p:sldId id="284" r:id="rId6"/>
    <p:sldId id="263" r:id="rId7"/>
    <p:sldId id="285" r:id="rId8"/>
    <p:sldId id="261" r:id="rId9"/>
    <p:sldId id="293" r:id="rId10"/>
    <p:sldId id="266" r:id="rId11"/>
    <p:sldId id="320" r:id="rId12"/>
    <p:sldId id="321" r:id="rId13"/>
    <p:sldId id="322" r:id="rId14"/>
    <p:sldId id="323" r:id="rId15"/>
    <p:sldId id="334" r:id="rId16"/>
    <p:sldId id="324" r:id="rId17"/>
    <p:sldId id="348" r:id="rId18"/>
    <p:sldId id="349" r:id="rId19"/>
    <p:sldId id="350" r:id="rId20"/>
    <p:sldId id="351" r:id="rId21"/>
    <p:sldId id="352" r:id="rId22"/>
    <p:sldId id="353" r:id="rId23"/>
    <p:sldId id="361" r:id="rId24"/>
    <p:sldId id="286" r:id="rId25"/>
    <p:sldId id="269" r:id="rId26"/>
    <p:sldId id="294" r:id="rId27"/>
    <p:sldId id="268" r:id="rId28"/>
    <p:sldId id="270" r:id="rId29"/>
    <p:sldId id="344" r:id="rId30"/>
    <p:sldId id="288" r:id="rId31"/>
  </p:sldIdLst>
  <p:sldSz cx="12190095" cy="6859270"/>
  <p:notesSz cx="6858000" cy="9144000"/>
  <p:embeddedFontLst>
    <p:embeddedFont>
      <p:font typeface="微软雅黑" panose="020B0503020204020204" pitchFamily="34" charset="-122"/>
      <p:regular r:id="rId36"/>
    </p:embeddedFont>
    <p:embeddedFont>
      <p:font typeface="Calibri" panose="020F0502020204030204" charset="0"/>
      <p:regular r:id="rId37"/>
      <p:bold r:id="rId38"/>
      <p:italic r:id="rId39"/>
      <p:boldItalic r:id="rId40"/>
    </p:embeddedFont>
    <p:embeddedFont>
      <p:font typeface="Calibri Light" panose="020F0302020204030204" charset="0"/>
      <p:regular r:id="rId41"/>
      <p:italic r:id="rId42"/>
    </p:embeddedFont>
  </p:embeddedFontLst>
  <p:custDataLst>
    <p:tags r:id="rId43"/>
  </p:custDataLst>
  <p:defaultText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A332D"/>
    <a:srgbClr val="414954"/>
    <a:srgbClr val="6B788B"/>
    <a:srgbClr val="51B3CD"/>
    <a:srgbClr val="2780AA"/>
    <a:srgbClr val="83C2DB"/>
    <a:srgbClr val="2980B4"/>
    <a:srgbClr val="4287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guide orient="horz" pos="2097"/>
        <p:guide pos="40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xml"/><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notesMaster" Target="notesMasters/notesMaster1.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1">
            <a:lumMod val="95000"/>
            <a:alpha val="36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2"/>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802" y="3602871"/>
            <a:ext cx="9142810" cy="1656146"/>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8893440" y="23138"/>
            <a:ext cx="3349142" cy="32738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091" y="365211"/>
            <a:ext cx="10514231" cy="58131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3" cstate="print">
            <a:extLst>
              <a:ext uri="{28A0092B-C50C-407E-A947-70E740481C1C}">
                <a14:useLocalDpi xmlns:a14="http://schemas.microsoft.com/office/drawing/2010/main" val="0"/>
              </a:ext>
            </a:extLst>
          </a:blip>
          <a:srcRect l="818" t="22575" r="10331" b="28347"/>
          <a:stretch>
            <a:fillRect/>
          </a:stretch>
        </p:blipFill>
        <p:spPr>
          <a:xfrm rot="10800000" flipV="1">
            <a:off x="-3" y="0"/>
            <a:ext cx="12190416" cy="6859588"/>
          </a:xfrm>
          <a:prstGeom prst="rect">
            <a:avLst/>
          </a:prstGeom>
        </p:spPr>
      </p:pic>
      <p:sp>
        <p:nvSpPr>
          <p:cNvPr id="2" name="矩形 1"/>
          <p:cNvSpPr/>
          <p:nvPr userDrawn="1"/>
        </p:nvSpPr>
        <p:spPr>
          <a:xfrm>
            <a:off x="397513" y="159064"/>
            <a:ext cx="11302633" cy="63492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742"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0"/>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620" y="1778850"/>
            <a:ext cx="4872940" cy="8241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900"/>
            </a:lvl4pPr>
            <a:lvl5pPr marL="1828800" indent="0">
              <a:buNone/>
              <a:defRPr sz="1900"/>
            </a:lvl5pPr>
            <a:lvl6pPr marL="2286000" indent="0">
              <a:buNone/>
              <a:defRPr sz="1900"/>
            </a:lvl6pPr>
            <a:lvl7pPr marL="2743200" indent="0">
              <a:buNone/>
              <a:defRPr sz="1900"/>
            </a:lvl7pPr>
            <a:lvl8pPr marL="3200400" indent="0">
              <a:buNone/>
              <a:defRPr sz="1900"/>
            </a:lvl8pPr>
            <a:lvl9pPr marL="3657600" indent="0">
              <a:buNone/>
              <a:defRPr sz="19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620" y="2665997"/>
            <a:ext cx="4872940" cy="35251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124" y="1778850"/>
            <a:ext cx="4896938" cy="824103"/>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900"/>
            </a:lvl4pPr>
            <a:lvl5pPr marL="1828800" indent="0">
              <a:buNone/>
              <a:defRPr sz="1900"/>
            </a:lvl5pPr>
            <a:lvl6pPr marL="2286000" indent="0">
              <a:buNone/>
              <a:defRPr sz="1900"/>
            </a:lvl6pPr>
            <a:lvl7pPr marL="2743200" indent="0">
              <a:buNone/>
              <a:defRPr sz="1900"/>
            </a:lvl7pPr>
            <a:lvl8pPr marL="3200400" indent="0">
              <a:buNone/>
              <a:defRPr sz="1900"/>
            </a:lvl8pPr>
            <a:lvl9pPr marL="3657600" indent="0">
              <a:buNone/>
              <a:defRPr sz="19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124" y="2665997"/>
            <a:ext cx="4896938" cy="35251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4164807"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3" y="457307"/>
            <a:ext cx="6171397" cy="54051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679" y="2057877"/>
            <a:ext cx="4164807" cy="3812471"/>
          </a:xfrm>
        </p:spPr>
        <p:txBody>
          <a:bodyPr/>
          <a:lstStyle>
            <a:lvl1pPr marL="0" indent="0">
              <a:buNone/>
              <a:defRPr sz="2000"/>
            </a:lvl1pPr>
            <a:lvl2pPr marL="457200" indent="0">
              <a:buNone/>
              <a:defRPr sz="1900"/>
            </a:lvl2pPr>
            <a:lvl3pPr marL="914400" indent="0">
              <a:buNone/>
              <a:defRPr sz="1600"/>
            </a:lvl3pPr>
            <a:lvl4pPr marL="1371600" indent="0">
              <a:buNone/>
              <a:defRPr sz="1500"/>
            </a:lvl4pPr>
            <a:lvl5pPr marL="1828800" indent="0">
              <a:buNone/>
              <a:defRPr sz="1500"/>
            </a:lvl5pPr>
            <a:lvl6pPr marL="2286000" indent="0">
              <a:buNone/>
              <a:defRPr sz="1500"/>
            </a:lvl6pPr>
            <a:lvl7pPr marL="2743200" indent="0">
              <a:buNone/>
              <a:defRPr sz="1500"/>
            </a:lvl7pPr>
            <a:lvl8pPr marL="3200400" indent="0">
              <a:buNone/>
              <a:defRPr sz="1500"/>
            </a:lvl8pPr>
            <a:lvl9pPr marL="3657600" indent="0">
              <a:buNone/>
              <a:defRPr sz="15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5" y="365211"/>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092" y="365211"/>
            <a:ext cx="7733293" cy="581318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0"/>
            <a:ext cx="10514231" cy="1325870"/>
          </a:xfrm>
          <a:prstGeom prst="rect">
            <a:avLst/>
          </a:prstGeom>
        </p:spPr>
        <p:txBody>
          <a:bodyPr vert="horz" lIns="91438" tIns="45719" rIns="91438" bIns="45719"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91438" tIns="45719" rIns="91438" bIns="45719"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1" y="6357822"/>
            <a:ext cx="2742843" cy="365210"/>
          </a:xfrm>
          <a:prstGeom prst="rect">
            <a:avLst/>
          </a:prstGeom>
        </p:spPr>
        <p:txBody>
          <a:bodyPr vert="horz" lIns="91438" tIns="45719" rIns="91438" bIns="45719"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075" y="6357822"/>
            <a:ext cx="4114264" cy="365210"/>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2"/>
            <a:ext cx="2742843" cy="365210"/>
          </a:xfrm>
          <a:prstGeom prst="rect">
            <a:avLst/>
          </a:prstGeom>
        </p:spPr>
        <p:txBody>
          <a:bodyPr vert="horz" lIns="91438" tIns="45719" rIns="91438" bIns="45719"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6000" algn="l" defTabSz="914400" rtl="0" eaLnBrk="1" latinLnBrk="0" hangingPunct="1">
        <a:defRPr sz="1900" kern="1200">
          <a:solidFill>
            <a:schemeClr val="tx1"/>
          </a:solidFill>
          <a:latin typeface="+mn-lt"/>
          <a:ea typeface="+mn-ea"/>
          <a:cs typeface="+mn-cs"/>
        </a:defRPr>
      </a:lvl6pPr>
      <a:lvl7pPr marL="2743200" algn="l" defTabSz="914400" rtl="0" eaLnBrk="1" latinLnBrk="0" hangingPunct="1">
        <a:defRPr sz="1900" kern="1200">
          <a:solidFill>
            <a:schemeClr val="tx1"/>
          </a:solidFill>
          <a:latin typeface="+mn-lt"/>
          <a:ea typeface="+mn-ea"/>
          <a:cs typeface="+mn-cs"/>
        </a:defRPr>
      </a:lvl7pPr>
      <a:lvl8pPr marL="3200400" algn="l" defTabSz="914400" rtl="0" eaLnBrk="1" latinLnBrk="0" hangingPunct="1">
        <a:defRPr sz="1900" kern="1200">
          <a:solidFill>
            <a:schemeClr val="tx1"/>
          </a:solidFill>
          <a:latin typeface="+mn-lt"/>
          <a:ea typeface="+mn-ea"/>
          <a:cs typeface="+mn-cs"/>
        </a:defRPr>
      </a:lvl8pPr>
      <a:lvl9pPr marL="3657600"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029979" y="3499757"/>
            <a:ext cx="8282697" cy="381635"/>
          </a:xfrm>
          <a:prstGeom prst="rect">
            <a:avLst/>
          </a:prstGeom>
          <a:noFill/>
        </p:spPr>
        <p:txBody>
          <a:bodyPr wrap="square" lIns="121917" tIns="60958" rIns="121917" bIns="60958" rtlCol="0">
            <a:spAutoFit/>
          </a:bodyPr>
          <a:lstStyle/>
          <a:p>
            <a:r>
              <a:rPr lang="en-US" altLang="zh-CN" sz="1700" dirty="0">
                <a:solidFill>
                  <a:srgbClr val="414954"/>
                </a:solidFill>
                <a:latin typeface="微软雅黑" panose="020B0503020204020204" pitchFamily="34" charset="-122"/>
                <a:ea typeface="微软雅黑" panose="020B0503020204020204" pitchFamily="34" charset="-122"/>
              </a:rPr>
              <a:t>JMU University</a:t>
            </a:r>
            <a:endParaRPr lang="zh-CN" altLang="en-US" sz="1700" dirty="0">
              <a:solidFill>
                <a:srgbClr val="414954"/>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9414746" y="5899217"/>
            <a:ext cx="2365151" cy="413544"/>
          </a:xfrm>
          <a:prstGeom prst="round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latin typeface="微软雅黑" panose="020B0503020204020204" pitchFamily="34" charset="-122"/>
                <a:ea typeface="微软雅黑" panose="020B0503020204020204" pitchFamily="34" charset="-122"/>
              </a:rPr>
              <a:t>Repoter</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Lin</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1142365" y="892175"/>
            <a:ext cx="10120630" cy="2182495"/>
          </a:xfrm>
          <a:prstGeom prst="rect">
            <a:avLst/>
          </a:prstGeom>
          <a:noFill/>
        </p:spPr>
        <p:txBody>
          <a:bodyPr wrap="square" lIns="121881" tIns="60940" rIns="121881" bIns="60940" rtlCol="0">
            <a:spAutoFit/>
          </a:bodyPr>
          <a:lstStyle/>
          <a:p>
            <a:r>
              <a:rPr lang="en-US" altLang="zh-CN" sz="6700" b="1" dirty="0" err="1">
                <a:solidFill>
                  <a:srgbClr val="414954"/>
                </a:solidFill>
                <a:latin typeface="微软雅黑" panose="020B0503020204020204" pitchFamily="34" charset="-122"/>
                <a:ea typeface="微软雅黑" panose="020B0503020204020204" pitchFamily="34" charset="-122"/>
              </a:rPr>
              <a:t>Web Crawler Recognition Model</a:t>
            </a:r>
            <a:endParaRPr lang="en-US" altLang="zh-CN" sz="6700" b="1" dirty="0" err="1">
              <a:solidFill>
                <a:srgbClr val="414954"/>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1029979" y="2963653"/>
            <a:ext cx="5232400" cy="535940"/>
          </a:xfrm>
          <a:prstGeom prst="rect">
            <a:avLst/>
          </a:prstGeom>
          <a:noFill/>
        </p:spPr>
        <p:txBody>
          <a:bodyPr wrap="none" lIns="121881" tIns="60940" rIns="121881" bIns="60940" rtlCol="0">
            <a:spAutoFit/>
          </a:bodyPr>
          <a:lstStyle/>
          <a:p>
            <a:pPr algn="l"/>
            <a:r>
              <a:rPr lang="en-US" altLang="zh-CN" sz="2700">
                <a:solidFill>
                  <a:srgbClr val="414954"/>
                </a:solidFill>
                <a:latin typeface="微软雅黑" panose="020B0503020204020204" pitchFamily="34" charset="-122"/>
                <a:ea typeface="微软雅黑" panose="020B0503020204020204" pitchFamily="34" charset="-122"/>
              </a:rPr>
              <a:t>Convolutional Neural Network</a:t>
            </a:r>
            <a:endParaRPr lang="en-US" altLang="zh-CN" sz="2700">
              <a:solidFill>
                <a:srgbClr val="414954"/>
              </a:solidFill>
              <a:latin typeface="微软雅黑" panose="020B0503020204020204" pitchFamily="34" charset="-122"/>
              <a:ea typeface="微软雅黑" panose="020B0503020204020204" pitchFamily="34" charset="-122"/>
            </a:endParaRPr>
          </a:p>
        </p:txBody>
      </p:sp>
      <p:sp>
        <p:nvSpPr>
          <p:cNvPr id="2" name="矩形 1"/>
          <p:cNvSpPr/>
          <p:nvPr/>
        </p:nvSpPr>
        <p:spPr>
          <a:xfrm>
            <a:off x="389890" y="1139190"/>
            <a:ext cx="572135" cy="2717165"/>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1" grpId="0"/>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003383" y="1518081"/>
            <a:ext cx="8691238" cy="460375"/>
          </a:xfrm>
          <a:prstGeom prst="rect">
            <a:avLst/>
          </a:prstGeom>
          <a:noFill/>
        </p:spPr>
        <p:txBody>
          <a:bodyPr wrap="square" rtlCol="0">
            <a:spAutoFit/>
          </a:bodyPr>
          <a:lstStyle/>
          <a:p>
            <a:r>
              <a:rPr lang="en-US" altLang="zh-CN" sz="2400" b="1" dirty="0"/>
              <a:t>5. tanh</a:t>
            </a:r>
            <a:endParaRPr lang="en-US" altLang="zh-CN" sz="2400"/>
          </a:p>
        </p:txBody>
      </p:sp>
      <p:sp>
        <p:nvSpPr>
          <p:cNvPr id="4" name="文本框 3"/>
          <p:cNvSpPr txBox="1"/>
          <p:nvPr/>
        </p:nvSpPr>
        <p:spPr>
          <a:xfrm>
            <a:off x="877602" y="2104852"/>
            <a:ext cx="9188388" cy="1938020"/>
          </a:xfrm>
          <a:prstGeom prst="rect">
            <a:avLst/>
          </a:prstGeom>
          <a:noFill/>
        </p:spPr>
        <p:txBody>
          <a:bodyPr wrap="square" rtlCol="0">
            <a:spAutoFit/>
          </a:bodyPr>
          <a:lstStyle/>
          <a:p>
            <a:r>
              <a:rPr sz="2400" b="1"/>
              <a:t>disadvantages</a:t>
            </a:r>
            <a:r>
              <a:rPr lang="zh-CN" sz="2400" b="1"/>
              <a:t>：</a:t>
            </a:r>
            <a:r>
              <a:rPr lang="zh-CN" sz="2400"/>
              <a:t>When the input value is small or large, the output curve is basically a straight line</a:t>
            </a:r>
            <a:r>
              <a:rPr lang="en-US" altLang="zh-CN" sz="2400"/>
              <a:t>.</a:t>
            </a:r>
            <a:endParaRPr lang="zh-CN" sz="2400" b="1"/>
          </a:p>
          <a:p>
            <a:endParaRPr lang="en-US" altLang="zh-CN" sz="2400" dirty="0" err="1"/>
          </a:p>
          <a:p>
            <a:r>
              <a:rPr lang="en-US" altLang="zh-CN" sz="2400">
                <a:sym typeface="+mn-ea"/>
              </a:rPr>
              <a:t> </a:t>
            </a:r>
            <a:endParaRPr lang="en-US" altLang="zh-CN" sz="2400" dirty="0" err="1"/>
          </a:p>
          <a:p>
            <a:endParaRPr lang="en-US" altLang="zh-CN" sz="2400" b="1" dirty="0" err="1"/>
          </a:p>
        </p:txBody>
      </p:sp>
      <p:pic>
        <p:nvPicPr>
          <p:cNvPr id="5" name="图片 4"/>
          <p:cNvPicPr>
            <a:picLocks noChangeAspect="1"/>
          </p:cNvPicPr>
          <p:nvPr/>
        </p:nvPicPr>
        <p:blipFill>
          <a:blip r:embed="rId1"/>
          <a:stretch>
            <a:fillRect/>
          </a:stretch>
        </p:blipFill>
        <p:spPr>
          <a:xfrm>
            <a:off x="877570" y="3398520"/>
            <a:ext cx="4191000" cy="2867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003383" y="1518081"/>
            <a:ext cx="8691238" cy="460375"/>
          </a:xfrm>
          <a:prstGeom prst="rect">
            <a:avLst/>
          </a:prstGeom>
          <a:noFill/>
        </p:spPr>
        <p:txBody>
          <a:bodyPr wrap="square" rtlCol="0">
            <a:spAutoFit/>
          </a:bodyPr>
          <a:lstStyle/>
          <a:p>
            <a:r>
              <a:rPr lang="en-US" altLang="zh-CN" sz="2400" b="1" dirty="0"/>
              <a:t>6. ReLu</a:t>
            </a:r>
            <a:endParaRPr lang="en-US" altLang="zh-CN" sz="2400"/>
          </a:p>
        </p:txBody>
      </p:sp>
      <p:sp>
        <p:nvSpPr>
          <p:cNvPr id="4" name="文本框 3"/>
          <p:cNvSpPr txBox="1"/>
          <p:nvPr/>
        </p:nvSpPr>
        <p:spPr>
          <a:xfrm>
            <a:off x="887127" y="2091517"/>
            <a:ext cx="9188388" cy="2676525"/>
          </a:xfrm>
          <a:prstGeom prst="rect">
            <a:avLst/>
          </a:prstGeom>
          <a:noFill/>
        </p:spPr>
        <p:txBody>
          <a:bodyPr wrap="square" rtlCol="0">
            <a:spAutoFit/>
          </a:bodyPr>
          <a:lstStyle/>
          <a:p>
            <a:r>
              <a:rPr lang="en-US" sz="2400" b="1"/>
              <a:t>advantages:</a:t>
            </a:r>
            <a:r>
              <a:rPr lang="en-US" sz="2400"/>
              <a:t>No gradient disappears and the convergence speed is fast.</a:t>
            </a:r>
            <a:endParaRPr lang="en-US" sz="2400"/>
          </a:p>
          <a:p>
            <a:endParaRPr lang="en-US" sz="2400"/>
          </a:p>
          <a:p>
            <a:r>
              <a:rPr sz="2400" b="1"/>
              <a:t>disadvantages</a:t>
            </a:r>
            <a:r>
              <a:rPr lang="zh-CN" sz="2400" b="1"/>
              <a:t>：</a:t>
            </a:r>
            <a:r>
              <a:rPr sz="2400"/>
              <a:t>It is fragile and easy to die in training. If a parameter is 0 in reverse propagation, the following parameter will not be updated.</a:t>
            </a:r>
            <a:endParaRPr sz="2400"/>
          </a:p>
          <a:p>
            <a:endParaRPr lang="en-US" altLang="zh-CN" sz="2400" dirty="0" err="1"/>
          </a:p>
          <a:p>
            <a:r>
              <a:rPr lang="en-US" altLang="zh-CN" sz="2400">
                <a:sym typeface="+mn-ea"/>
              </a:rPr>
              <a:t> </a:t>
            </a:r>
            <a:endParaRPr lang="en-US" altLang="zh-CN" sz="2400" dirty="0" err="1"/>
          </a:p>
          <a:p>
            <a:endParaRPr lang="en-US" altLang="zh-CN" sz="2400" b="1" dirty="0" err="1"/>
          </a:p>
        </p:txBody>
      </p:sp>
      <p:pic>
        <p:nvPicPr>
          <p:cNvPr id="2" name="图片 1"/>
          <p:cNvPicPr>
            <a:picLocks noChangeAspect="1"/>
          </p:cNvPicPr>
          <p:nvPr/>
        </p:nvPicPr>
        <p:blipFill>
          <a:blip r:embed="rId1"/>
          <a:stretch>
            <a:fillRect/>
          </a:stretch>
        </p:blipFill>
        <p:spPr>
          <a:xfrm>
            <a:off x="1003300" y="3745865"/>
            <a:ext cx="3332480" cy="2454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7.  </a:t>
            </a:r>
            <a:r>
              <a:rPr lang="en-US" altLang="zh-CN" sz="2400"/>
              <a:t>The purpose and category of the pooling layer</a:t>
            </a:r>
            <a:endParaRPr lang="en-US" altLang="zh-CN" sz="2400"/>
          </a:p>
        </p:txBody>
      </p:sp>
      <p:sp>
        <p:nvSpPr>
          <p:cNvPr id="14" name="文本框 13"/>
          <p:cNvSpPr txBox="1"/>
          <p:nvPr/>
        </p:nvSpPr>
        <p:spPr>
          <a:xfrm>
            <a:off x="4838890" y="2201932"/>
            <a:ext cx="6418556" cy="3046095"/>
          </a:xfrm>
          <a:prstGeom prst="rect">
            <a:avLst/>
          </a:prstGeom>
          <a:noFill/>
        </p:spPr>
        <p:txBody>
          <a:bodyPr wrap="square" rtlCol="0">
            <a:spAutoFit/>
          </a:bodyPr>
          <a:lstStyle/>
          <a:p>
            <a:r>
              <a:rPr lang="en-US" altLang="zh-CN" sz="2400">
                <a:sym typeface="+mn-ea"/>
              </a:rPr>
              <a:t>Purpose</a:t>
            </a:r>
            <a:r>
              <a:rPr lang="zh-CN" altLang="en-US" sz="2400">
                <a:sym typeface="+mn-ea"/>
              </a:rPr>
              <a:t>：On one hand, the input feature graph is compressed to make the feature graph smaller and simplify the computational complexity of the network. On the one hand, feature compression is carried out to extract the main features</a:t>
            </a:r>
            <a:endParaRPr lang="zh-CN" altLang="en-US" sz="2400">
              <a:sym typeface="+mn-ea"/>
            </a:endParaRPr>
          </a:p>
          <a:p>
            <a:endParaRPr lang="zh-CN" altLang="en-US" sz="2400" dirty="0"/>
          </a:p>
          <a:p>
            <a:r>
              <a:rPr lang="en-US" altLang="zh-CN" sz="2400">
                <a:sym typeface="+mn-ea"/>
              </a:rPr>
              <a:t>Category:Mean-Pooling and Max Pooling</a:t>
            </a:r>
            <a:endParaRPr lang="en-US" altLang="zh-CN" sz="2400">
              <a:sym typeface="+mn-ea"/>
            </a:endParaRPr>
          </a:p>
          <a:p>
            <a:endParaRPr lang="zh-CN" altLang="en-US" sz="2400" dirty="0"/>
          </a:p>
        </p:txBody>
      </p:sp>
      <p:pic>
        <p:nvPicPr>
          <p:cNvPr id="3" name="图片 2"/>
          <p:cNvPicPr>
            <a:picLocks noChangeAspect="1"/>
          </p:cNvPicPr>
          <p:nvPr/>
        </p:nvPicPr>
        <p:blipFill>
          <a:blip r:embed="rId1"/>
          <a:stretch>
            <a:fillRect/>
          </a:stretch>
        </p:blipFill>
        <p:spPr>
          <a:xfrm>
            <a:off x="1003935" y="2202180"/>
            <a:ext cx="3510280" cy="2084070"/>
          </a:xfrm>
          <a:prstGeom prst="rect">
            <a:avLst/>
          </a:prstGeom>
        </p:spPr>
      </p:pic>
      <p:pic>
        <p:nvPicPr>
          <p:cNvPr id="5" name="图片 4"/>
          <p:cNvPicPr>
            <a:picLocks noChangeAspect="1"/>
          </p:cNvPicPr>
          <p:nvPr/>
        </p:nvPicPr>
        <p:blipFill>
          <a:blip r:embed="rId2"/>
          <a:stretch>
            <a:fillRect/>
          </a:stretch>
        </p:blipFill>
        <p:spPr>
          <a:xfrm>
            <a:off x="1137285" y="4286250"/>
            <a:ext cx="3775710" cy="1887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070"/>
            <a:ext cx="10542613" cy="460375"/>
          </a:xfrm>
          <a:prstGeom prst="rect">
            <a:avLst/>
          </a:prstGeom>
          <a:noFill/>
        </p:spPr>
        <p:txBody>
          <a:bodyPr wrap="square" rtlCol="0">
            <a:spAutoFit/>
          </a:bodyPr>
          <a:lstStyle/>
          <a:p>
            <a:r>
              <a:rPr lang="en-US" altLang="zh-CN" sz="2400" dirty="0"/>
              <a:t>8.  </a:t>
            </a:r>
            <a:r>
              <a:rPr lang="en-US" altLang="zh-CN" sz="2400"/>
              <a:t>O</a:t>
            </a:r>
            <a:r>
              <a:rPr lang="en-US" altLang="zh-CN" sz="2400"/>
              <a:t>verfitting</a:t>
            </a:r>
            <a:endParaRPr lang="en-US" altLang="zh-CN" sz="2400"/>
          </a:p>
        </p:txBody>
      </p:sp>
      <p:sp>
        <p:nvSpPr>
          <p:cNvPr id="14" name="文本框 13"/>
          <p:cNvSpPr txBox="1"/>
          <p:nvPr/>
        </p:nvSpPr>
        <p:spPr>
          <a:xfrm>
            <a:off x="5105400" y="1095375"/>
            <a:ext cx="6151880" cy="3415030"/>
          </a:xfrm>
          <a:prstGeom prst="rect">
            <a:avLst/>
          </a:prstGeom>
          <a:noFill/>
        </p:spPr>
        <p:txBody>
          <a:bodyPr wrap="square" rtlCol="0">
            <a:spAutoFit/>
          </a:bodyPr>
          <a:lstStyle/>
          <a:p>
            <a:r>
              <a:rPr lang="en-US" sz="2400">
                <a:sym typeface="+mn-ea"/>
              </a:rPr>
              <a:t>a</a:t>
            </a:r>
            <a:r>
              <a:rPr sz="2400">
                <a:sym typeface="+mn-ea"/>
              </a:rPr>
              <a:t>,b overfitting, c,d not </a:t>
            </a:r>
            <a:r>
              <a:rPr sz="2400">
                <a:sym typeface="+mn-ea"/>
              </a:rPr>
              <a:t>overfitting</a:t>
            </a:r>
            <a:endParaRPr sz="2400">
              <a:sym typeface="+mn-ea"/>
            </a:endParaRPr>
          </a:p>
          <a:p>
            <a:endParaRPr lang="zh-CN" altLang="en-US" sz="2400" dirty="0"/>
          </a:p>
          <a:p>
            <a:r>
              <a:rPr lang="en-US" altLang="zh-CN" sz="2400">
                <a:sym typeface="+mn-ea"/>
              </a:rPr>
              <a:t>The solution:During the CNN training process, dropout is to randomly reset the weight of some neurons to 0 during each training process, that is, to make some neurons fail. In this way, the number of parameters can be reduced and overfitting can be avoided</a:t>
            </a:r>
            <a:endParaRPr lang="en-US" altLang="zh-CN" sz="2400">
              <a:sym typeface="+mn-ea"/>
            </a:endParaRPr>
          </a:p>
          <a:p>
            <a:endParaRPr lang="zh-CN" altLang="en-US" sz="2400" dirty="0"/>
          </a:p>
        </p:txBody>
      </p:sp>
      <p:pic>
        <p:nvPicPr>
          <p:cNvPr id="2" name="图片 1" descr="a,b过拟合;c,d不过拟合"/>
          <p:cNvPicPr>
            <a:picLocks noChangeAspect="1"/>
          </p:cNvPicPr>
          <p:nvPr/>
        </p:nvPicPr>
        <p:blipFill>
          <a:blip r:embed="rId1"/>
          <a:stretch>
            <a:fillRect/>
          </a:stretch>
        </p:blipFill>
        <p:spPr>
          <a:xfrm>
            <a:off x="803910" y="2202180"/>
            <a:ext cx="3362325" cy="3047365"/>
          </a:xfrm>
          <a:prstGeom prst="rect">
            <a:avLst/>
          </a:prstGeom>
        </p:spPr>
      </p:pic>
      <p:pic>
        <p:nvPicPr>
          <p:cNvPr id="3" name="图片 2"/>
          <p:cNvPicPr>
            <a:picLocks noChangeAspect="1"/>
          </p:cNvPicPr>
          <p:nvPr/>
        </p:nvPicPr>
        <p:blipFill>
          <a:blip r:embed="rId2"/>
          <a:stretch>
            <a:fillRect/>
          </a:stretch>
        </p:blipFill>
        <p:spPr>
          <a:xfrm>
            <a:off x="4838700" y="4141470"/>
            <a:ext cx="5852160" cy="2087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8.  </a:t>
            </a:r>
            <a:r>
              <a:rPr lang="en-US" altLang="zh-CN" sz="2400"/>
              <a:t>The purpose and  definition of the fully-connected layer </a:t>
            </a:r>
            <a:endParaRPr lang="en-US" altLang="zh-CN" sz="2400"/>
          </a:p>
        </p:txBody>
      </p:sp>
      <p:sp>
        <p:nvSpPr>
          <p:cNvPr id="14" name="文本框 13"/>
          <p:cNvSpPr txBox="1"/>
          <p:nvPr/>
        </p:nvSpPr>
        <p:spPr>
          <a:xfrm>
            <a:off x="4838890" y="2201932"/>
            <a:ext cx="6418556" cy="1568450"/>
          </a:xfrm>
          <a:prstGeom prst="rect">
            <a:avLst/>
          </a:prstGeom>
          <a:noFill/>
        </p:spPr>
        <p:txBody>
          <a:bodyPr wrap="square" rtlCol="0">
            <a:spAutoFit/>
          </a:bodyPr>
          <a:lstStyle/>
          <a:p>
            <a:r>
              <a:rPr lang="en-US" altLang="zh-CN" sz="2400">
                <a:sym typeface="+mn-ea"/>
              </a:rPr>
              <a:t>Purpose</a:t>
            </a:r>
            <a:r>
              <a:rPr lang="zh-CN" altLang="en-US" sz="2400">
                <a:sym typeface="+mn-ea"/>
              </a:rPr>
              <a:t>：Integrate features and categorize</a:t>
            </a:r>
            <a:endParaRPr lang="zh-CN" altLang="en-US" sz="2400">
              <a:sym typeface="+mn-ea"/>
            </a:endParaRPr>
          </a:p>
          <a:p>
            <a:endParaRPr lang="zh-CN" altLang="en-US" sz="2400" dirty="0"/>
          </a:p>
          <a:p>
            <a:r>
              <a:rPr lang="en-US" altLang="zh-CN" sz="2400">
                <a:sym typeface="+mn-ea"/>
              </a:rPr>
              <a:t>Category:Mean-Pooling and Max Pooling</a:t>
            </a:r>
            <a:endParaRPr lang="en-US" altLang="zh-CN" sz="2400">
              <a:sym typeface="+mn-ea"/>
            </a:endParaRPr>
          </a:p>
          <a:p>
            <a:endParaRPr lang="zh-CN" altLang="en-US" sz="2400" dirty="0"/>
          </a:p>
        </p:txBody>
      </p:sp>
      <p:pic>
        <p:nvPicPr>
          <p:cNvPr id="2" name="图片 1"/>
          <p:cNvPicPr>
            <a:picLocks noChangeAspect="1"/>
          </p:cNvPicPr>
          <p:nvPr/>
        </p:nvPicPr>
        <p:blipFill>
          <a:blip r:embed="rId1"/>
          <a:stretch>
            <a:fillRect/>
          </a:stretch>
        </p:blipFill>
        <p:spPr>
          <a:xfrm>
            <a:off x="714375" y="1823085"/>
            <a:ext cx="2106295" cy="1948180"/>
          </a:xfrm>
          <a:prstGeom prst="rect">
            <a:avLst/>
          </a:prstGeom>
        </p:spPr>
      </p:pic>
      <p:pic>
        <p:nvPicPr>
          <p:cNvPr id="7" name="图片 6" descr="20180703215332447"/>
          <p:cNvPicPr>
            <a:picLocks noChangeAspect="1"/>
          </p:cNvPicPr>
          <p:nvPr/>
        </p:nvPicPr>
        <p:blipFill>
          <a:blip r:embed="rId2"/>
          <a:stretch>
            <a:fillRect/>
          </a:stretch>
        </p:blipFill>
        <p:spPr>
          <a:xfrm>
            <a:off x="714375" y="3770630"/>
            <a:ext cx="2886075" cy="2224405"/>
          </a:xfrm>
          <a:prstGeom prst="rect">
            <a:avLst/>
          </a:prstGeom>
        </p:spPr>
      </p:pic>
      <p:pic>
        <p:nvPicPr>
          <p:cNvPr id="8" name="图片 7"/>
          <p:cNvPicPr>
            <a:picLocks noChangeAspect="1"/>
          </p:cNvPicPr>
          <p:nvPr/>
        </p:nvPicPr>
        <p:blipFill>
          <a:blip r:embed="rId3"/>
          <a:stretch>
            <a:fillRect/>
          </a:stretch>
        </p:blipFill>
        <p:spPr>
          <a:xfrm>
            <a:off x="3971290" y="4051300"/>
            <a:ext cx="2314575" cy="1943735"/>
          </a:xfrm>
          <a:prstGeom prst="rect">
            <a:avLst/>
          </a:prstGeom>
        </p:spPr>
      </p:pic>
      <p:pic>
        <p:nvPicPr>
          <p:cNvPr id="9" name="图片 8"/>
          <p:cNvPicPr>
            <a:picLocks noChangeAspect="1"/>
          </p:cNvPicPr>
          <p:nvPr/>
        </p:nvPicPr>
        <p:blipFill>
          <a:blip r:embed="rId4"/>
          <a:stretch>
            <a:fillRect/>
          </a:stretch>
        </p:blipFill>
        <p:spPr>
          <a:xfrm>
            <a:off x="7661275" y="3966210"/>
            <a:ext cx="2656205" cy="2028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99811" y="2713530"/>
            <a:ext cx="11326122" cy="1487347"/>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文本框 11"/>
          <p:cNvSpPr txBox="1"/>
          <p:nvPr/>
        </p:nvSpPr>
        <p:spPr>
          <a:xfrm>
            <a:off x="3895507" y="1786056"/>
            <a:ext cx="4334898" cy="995374"/>
          </a:xfrm>
          <a:prstGeom prst="rect">
            <a:avLst/>
          </a:prstGeom>
          <a:noFill/>
        </p:spPr>
        <p:txBody>
          <a:bodyPr wrap="square" lIns="91438" tIns="45719" rIns="91438" bIns="45719" rtlCol="0">
            <a:spAutoFit/>
          </a:bodyPr>
          <a:lstStyle/>
          <a:p>
            <a:pPr algn="ctr"/>
            <a:r>
              <a:rPr lang="en-US" altLang="zh-CN" sz="5900" b="1" dirty="0">
                <a:solidFill>
                  <a:srgbClr val="414954"/>
                </a:solidFill>
                <a:latin typeface="微软雅黑" panose="020B0503020204020204" pitchFamily="34" charset="-122"/>
                <a:ea typeface="微软雅黑" panose="020B0503020204020204" pitchFamily="34" charset="-122"/>
                <a:sym typeface="+mn-ea"/>
              </a:rPr>
              <a:t>PART 03</a:t>
            </a:r>
            <a:endParaRPr lang="zh-CN" altLang="en-US" sz="5900" b="1" dirty="0">
              <a:solidFill>
                <a:srgbClr val="414954"/>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462162" y="3058365"/>
            <a:ext cx="9395230" cy="797560"/>
          </a:xfrm>
          <a:prstGeom prst="rect">
            <a:avLst/>
          </a:prstGeom>
          <a:noFill/>
        </p:spPr>
        <p:txBody>
          <a:bodyPr wrap="square" lIns="121917" tIns="60958" rIns="121917" bIns="60958" rtlCol="0">
            <a:spAutoFit/>
          </a:bodyPr>
          <a:lstStyle/>
          <a:p>
            <a:pPr algn="ctr"/>
            <a:r>
              <a:rPr lang="en-US" altLang="zh-CN" sz="4400">
                <a:solidFill>
                  <a:schemeClr val="bg1"/>
                </a:solidFill>
                <a:latin typeface="微软雅黑" panose="020B0503020204020204" pitchFamily="34" charset="-122"/>
                <a:ea typeface="微软雅黑" panose="020B0503020204020204" pitchFamily="34" charset="-122"/>
                <a:sym typeface="+mn-ea"/>
              </a:rPr>
              <a:t>Data preprocessing</a:t>
            </a:r>
            <a:endParaRPr lang="en-US" altLang="zh-CN" sz="440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03</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3007360" cy="460375"/>
          </a:xfrm>
          <a:prstGeom prst="rect">
            <a:avLst/>
          </a:prstGeom>
        </p:spPr>
        <p:txBody>
          <a:bodyPr wrap="none">
            <a:spAutoFit/>
          </a:bodyPr>
          <a:lstStyle/>
          <a:p>
            <a:pPr algn="l"/>
            <a:r>
              <a:rPr lang="en-US" altLang="zh-CN" sz="2400">
                <a:solidFill>
                  <a:schemeClr val="tx1"/>
                </a:solidFill>
                <a:latin typeface="微软雅黑" panose="020B0503020204020204" pitchFamily="34" charset="-122"/>
                <a:ea typeface="微软雅黑" panose="020B0503020204020204" pitchFamily="34" charset="-122"/>
                <a:sym typeface="+mn-ea"/>
              </a:rPr>
              <a:t>Data preprocessing</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1.  </a:t>
            </a:r>
            <a:r>
              <a:rPr lang="en-US" altLang="zh-CN" sz="2400"/>
              <a:t>Data acquisition</a:t>
            </a:r>
            <a:r>
              <a:rPr lang="zh-CN" altLang="en-US" sz="2400"/>
              <a:t>：Web crawler</a:t>
            </a:r>
            <a:endParaRPr lang="zh-CN" altLang="en-US" sz="2400"/>
          </a:p>
        </p:txBody>
      </p:sp>
      <p:sp>
        <p:nvSpPr>
          <p:cNvPr id="14" name="文本框 13"/>
          <p:cNvSpPr txBox="1"/>
          <p:nvPr/>
        </p:nvSpPr>
        <p:spPr>
          <a:xfrm>
            <a:off x="4838890" y="2201932"/>
            <a:ext cx="6418556" cy="3415030"/>
          </a:xfrm>
          <a:prstGeom prst="rect">
            <a:avLst/>
          </a:prstGeom>
          <a:noFill/>
        </p:spPr>
        <p:txBody>
          <a:bodyPr wrap="square" rtlCol="0">
            <a:spAutoFit/>
          </a:bodyPr>
          <a:lstStyle/>
          <a:p>
            <a:r>
              <a:rPr lang="en-US" altLang="zh-CN" sz="2400">
                <a:sym typeface="+mn-ea"/>
              </a:rPr>
              <a:t>2.The data processing</a:t>
            </a:r>
            <a:r>
              <a:rPr lang="zh-CN" altLang="en-US" sz="2400">
                <a:sym typeface="+mn-ea"/>
              </a:rPr>
              <a:t>：Convert all image formats to 100*100 format (otherwise the number of matrices output by the convolution layer will be different)</a:t>
            </a:r>
            <a:endParaRPr lang="zh-CN" altLang="en-US" sz="2400">
              <a:sym typeface="+mn-ea"/>
            </a:endParaRPr>
          </a:p>
          <a:p>
            <a:endParaRPr lang="zh-CN" altLang="en-US" sz="2400" dirty="0"/>
          </a:p>
          <a:p>
            <a:r>
              <a:rPr lang="en-US" altLang="zh-CN" sz="2400">
                <a:sym typeface="+mn-ea"/>
              </a:rPr>
              <a:t>3.The data analysis:Tensorboard was used for data analysis, with iteration number as the horizontal coordinate and loss value and accuracy as the vertical coordinate.</a:t>
            </a:r>
            <a:endParaRPr lang="en-US" altLang="zh-CN" sz="2400">
              <a:sym typeface="+mn-ea"/>
            </a:endParaRPr>
          </a:p>
        </p:txBody>
      </p:sp>
      <p:pic>
        <p:nvPicPr>
          <p:cNvPr id="2" name="图片 -2147482607"/>
          <p:cNvPicPr>
            <a:picLocks noChangeAspect="1"/>
          </p:cNvPicPr>
          <p:nvPr/>
        </p:nvPicPr>
        <p:blipFill>
          <a:blip r:embed="rId1"/>
          <a:stretch>
            <a:fillRect/>
          </a:stretch>
        </p:blipFill>
        <p:spPr>
          <a:xfrm>
            <a:off x="956945" y="2697480"/>
            <a:ext cx="3881755" cy="2238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9651" y="2714800"/>
            <a:ext cx="11326122" cy="1487347"/>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文本框 11"/>
          <p:cNvSpPr txBox="1"/>
          <p:nvPr/>
        </p:nvSpPr>
        <p:spPr>
          <a:xfrm>
            <a:off x="3895507" y="1786056"/>
            <a:ext cx="4334898" cy="997585"/>
          </a:xfrm>
          <a:prstGeom prst="rect">
            <a:avLst/>
          </a:prstGeom>
          <a:noFill/>
        </p:spPr>
        <p:txBody>
          <a:bodyPr wrap="square" lIns="91438" tIns="45719" rIns="91438" bIns="45719" rtlCol="0">
            <a:spAutoFit/>
          </a:bodyPr>
          <a:lstStyle/>
          <a:p>
            <a:pPr algn="ctr"/>
            <a:r>
              <a:rPr lang="en-US" altLang="zh-CN" sz="5900" b="1" dirty="0">
                <a:solidFill>
                  <a:srgbClr val="414954"/>
                </a:solidFill>
                <a:latin typeface="微软雅黑" panose="020B0503020204020204" pitchFamily="34" charset="-122"/>
                <a:ea typeface="微软雅黑" panose="020B0503020204020204" pitchFamily="34" charset="-122"/>
                <a:sym typeface="+mn-ea"/>
              </a:rPr>
              <a:t>PART 04</a:t>
            </a:r>
            <a:endParaRPr lang="zh-CN" altLang="en-US" sz="5900" b="1" dirty="0">
              <a:solidFill>
                <a:srgbClr val="414954"/>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462162" y="3058365"/>
            <a:ext cx="9395230" cy="797560"/>
          </a:xfrm>
          <a:prstGeom prst="rect">
            <a:avLst/>
          </a:prstGeom>
          <a:noFill/>
        </p:spPr>
        <p:txBody>
          <a:bodyPr wrap="square" lIns="121917" tIns="60958" rIns="121917" bIns="60958" rtlCol="0">
            <a:spAutoFit/>
          </a:bodyPr>
          <a:lstStyle/>
          <a:p>
            <a:pPr algn="l"/>
            <a:r>
              <a:rPr sz="4400" dirty="0">
                <a:solidFill>
                  <a:schemeClr val="bg1"/>
                </a:solidFill>
                <a:sym typeface="+mn-ea"/>
              </a:rPr>
              <a:t>Partial source analysis</a:t>
            </a:r>
            <a:endParaRPr lang="en-US" altLang="zh-CN" sz="44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04</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2898775" cy="460375"/>
          </a:xfrm>
          <a:prstGeom prst="rect">
            <a:avLst/>
          </a:prstGeom>
        </p:spPr>
        <p:txBody>
          <a:bodyPr wrap="none">
            <a:spAutoFit/>
          </a:bodyPr>
          <a:lstStyle/>
          <a:p>
            <a:pPr algn="l"/>
            <a:r>
              <a:rPr sz="2400" dirty="0">
                <a:solidFill>
                  <a:schemeClr val="tx1"/>
                </a:solidFill>
                <a:sym typeface="+mn-ea"/>
              </a:rPr>
              <a:t>Partial source analysis</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1.  </a:t>
            </a:r>
            <a:r>
              <a:rPr sz="2400"/>
              <a:t>Convolutional neural network source code analysis</a:t>
            </a:r>
            <a:endParaRPr sz="2400"/>
          </a:p>
        </p:txBody>
      </p:sp>
      <p:pic>
        <p:nvPicPr>
          <p:cNvPr id="2" name="图片 -2147482624"/>
          <p:cNvPicPr>
            <a:picLocks noChangeAspect="1"/>
          </p:cNvPicPr>
          <p:nvPr/>
        </p:nvPicPr>
        <p:blipFill>
          <a:blip r:embed="rId1"/>
          <a:stretch>
            <a:fillRect/>
          </a:stretch>
        </p:blipFill>
        <p:spPr>
          <a:xfrm>
            <a:off x="1003935" y="1879600"/>
            <a:ext cx="5631815" cy="3312795"/>
          </a:xfrm>
          <a:prstGeom prst="rect">
            <a:avLst/>
          </a:prstGeom>
          <a:noFill/>
          <a:ln w="9525">
            <a:noFill/>
          </a:ln>
        </p:spPr>
      </p:pic>
      <p:pic>
        <p:nvPicPr>
          <p:cNvPr id="5" name="图片 4"/>
          <p:cNvPicPr>
            <a:picLocks noChangeAspect="1"/>
          </p:cNvPicPr>
          <p:nvPr/>
        </p:nvPicPr>
        <p:blipFill>
          <a:blip r:embed="rId2"/>
          <a:stretch>
            <a:fillRect/>
          </a:stretch>
        </p:blipFill>
        <p:spPr>
          <a:xfrm>
            <a:off x="6309995" y="3430905"/>
            <a:ext cx="5281930" cy="2673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04</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2898775" cy="460375"/>
          </a:xfrm>
          <a:prstGeom prst="rect">
            <a:avLst/>
          </a:prstGeom>
        </p:spPr>
        <p:txBody>
          <a:bodyPr wrap="none">
            <a:spAutoFit/>
          </a:bodyPr>
          <a:lstStyle/>
          <a:p>
            <a:pPr algn="l"/>
            <a:r>
              <a:rPr sz="2400" dirty="0">
                <a:solidFill>
                  <a:schemeClr val="tx1"/>
                </a:solidFill>
                <a:sym typeface="+mn-ea"/>
              </a:rPr>
              <a:t>Partial source analysis</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2.  </a:t>
            </a:r>
            <a:r>
              <a:rPr lang="en-US" sz="2400"/>
              <a:t>Pyqt</a:t>
            </a:r>
            <a:r>
              <a:rPr sz="2400"/>
              <a:t> source code analysis</a:t>
            </a:r>
            <a:endParaRPr sz="2400"/>
          </a:p>
        </p:txBody>
      </p:sp>
      <p:pic>
        <p:nvPicPr>
          <p:cNvPr id="2" name="图片 -2147482623"/>
          <p:cNvPicPr>
            <a:picLocks noChangeAspect="1"/>
          </p:cNvPicPr>
          <p:nvPr/>
        </p:nvPicPr>
        <p:blipFill>
          <a:blip r:embed="rId1"/>
          <a:stretch>
            <a:fillRect/>
          </a:stretch>
        </p:blipFill>
        <p:spPr>
          <a:xfrm>
            <a:off x="1003935" y="2085975"/>
            <a:ext cx="3301365" cy="3919855"/>
          </a:xfrm>
          <a:prstGeom prst="rect">
            <a:avLst/>
          </a:prstGeom>
          <a:noFill/>
          <a:ln w="9525">
            <a:noFill/>
          </a:ln>
        </p:spPr>
      </p:pic>
      <p:pic>
        <p:nvPicPr>
          <p:cNvPr id="3" name="图片 -2147482622"/>
          <p:cNvPicPr>
            <a:picLocks noChangeAspect="1"/>
          </p:cNvPicPr>
          <p:nvPr/>
        </p:nvPicPr>
        <p:blipFill>
          <a:blip r:embed="rId2"/>
          <a:stretch>
            <a:fillRect/>
          </a:stretch>
        </p:blipFill>
        <p:spPr>
          <a:xfrm>
            <a:off x="4626610" y="3686175"/>
            <a:ext cx="6831965" cy="18084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0"/>
          <p:cNvSpPr txBox="1"/>
          <p:nvPr/>
        </p:nvSpPr>
        <p:spPr>
          <a:xfrm>
            <a:off x="1266825" y="2107565"/>
            <a:ext cx="6939280" cy="859155"/>
          </a:xfrm>
          <a:prstGeom prst="rect">
            <a:avLst/>
          </a:prstGeom>
          <a:noFill/>
        </p:spPr>
        <p:txBody>
          <a:bodyPr wrap="square" lIns="121917" tIns="60958" rIns="121917" bIns="60958" rtlCol="0">
            <a:spAutoFit/>
          </a:bodyPr>
          <a:lstStyle/>
          <a:p>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Project background and significance</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519621" y="2422926"/>
            <a:ext cx="618663" cy="543492"/>
            <a:chOff x="4862485" y="1325178"/>
            <a:chExt cx="464058" cy="407525"/>
          </a:xfrm>
          <a:solidFill>
            <a:srgbClr val="414954"/>
          </a:solidFill>
        </p:grpSpPr>
        <p:sp>
          <p:nvSpPr>
            <p:cNvPr id="28" name="椭圆 27"/>
            <p:cNvSpPr/>
            <p:nvPr/>
          </p:nvSpPr>
          <p:spPr>
            <a:xfrm>
              <a:off x="4905367" y="1325178"/>
              <a:ext cx="407526" cy="4075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文本框 17"/>
            <p:cNvSpPr txBox="1"/>
            <p:nvPr/>
          </p:nvSpPr>
          <p:spPr>
            <a:xfrm>
              <a:off x="4862485" y="1344273"/>
              <a:ext cx="464058" cy="346169"/>
            </a:xfrm>
            <a:prstGeom prst="rect">
              <a:avLst/>
            </a:prstGeom>
            <a:noFill/>
          </p:spPr>
          <p:txBody>
            <a:bodyPr wrap="square" rtlCol="0">
              <a:spAutoFit/>
            </a:bodyP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sym typeface="+mn-ea"/>
                </a:rPr>
                <a:t>01</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30" name="文本框 32"/>
          <p:cNvSpPr txBox="1"/>
          <p:nvPr/>
        </p:nvSpPr>
        <p:spPr>
          <a:xfrm>
            <a:off x="950060" y="1068510"/>
            <a:ext cx="3578496" cy="861770"/>
          </a:xfrm>
          <a:prstGeom prst="rect">
            <a:avLst/>
          </a:prstGeom>
          <a:noFill/>
        </p:spPr>
        <p:txBody>
          <a:bodyPr wrap="square" lIns="121917" tIns="60958" rIns="121917" bIns="60958" rtlCol="0">
            <a:spAutoFit/>
          </a:bodyPr>
          <a:lstStyle/>
          <a:p>
            <a:r>
              <a:rPr lang="en-US" altLang="zh-CN" sz="4800" dirty="0">
                <a:solidFill>
                  <a:srgbClr val="414954"/>
                </a:solidFill>
                <a:latin typeface="微软雅黑" panose="020B0503020204020204" pitchFamily="34" charset="-122"/>
                <a:ea typeface="微软雅黑" panose="020B0503020204020204" pitchFamily="34" charset="-122"/>
              </a:rPr>
              <a:t>CONTENTS</a:t>
            </a:r>
            <a:endParaRPr lang="en-US" altLang="zh-CN" sz="4800" dirty="0">
              <a:solidFill>
                <a:srgbClr val="414954"/>
              </a:solidFill>
              <a:latin typeface="微软雅黑" panose="020B0503020204020204" pitchFamily="34" charset="-122"/>
              <a:ea typeface="微软雅黑" panose="020B0503020204020204" pitchFamily="34" charset="-122"/>
            </a:endParaRPr>
          </a:p>
        </p:txBody>
      </p:sp>
      <p:sp>
        <p:nvSpPr>
          <p:cNvPr id="32" name="文本框 10"/>
          <p:cNvSpPr txBox="1"/>
          <p:nvPr/>
        </p:nvSpPr>
        <p:spPr>
          <a:xfrm>
            <a:off x="1266825" y="3284220"/>
            <a:ext cx="7559675" cy="489585"/>
          </a:xfrm>
          <a:prstGeom prst="rect">
            <a:avLst/>
          </a:prstGeom>
          <a:noFill/>
        </p:spPr>
        <p:txBody>
          <a:bodyPr wrap="square" lIns="121917" tIns="60958" rIns="121917" bIns="60958" rtlCol="0">
            <a:spAutoFit/>
          </a:bodyPr>
          <a:lstStyle/>
          <a:p>
            <a:r>
              <a:rPr lang="en-US" altLang="zh-CN" sz="2400">
                <a:sym typeface="+mn-ea"/>
              </a:rPr>
              <a:t>Convolutional Neural Network Structure</a:t>
            </a:r>
            <a:endParaRPr lang="en-US" altLang="zh-CN" sz="2400">
              <a:sym typeface="+mn-ea"/>
            </a:endParaRPr>
          </a:p>
        </p:txBody>
      </p:sp>
      <p:grpSp>
        <p:nvGrpSpPr>
          <p:cNvPr id="45" name="组合 44"/>
          <p:cNvGrpSpPr/>
          <p:nvPr/>
        </p:nvGrpSpPr>
        <p:grpSpPr>
          <a:xfrm>
            <a:off x="519621" y="3258836"/>
            <a:ext cx="618663" cy="543492"/>
            <a:chOff x="4877101" y="1972465"/>
            <a:chExt cx="464058" cy="407525"/>
          </a:xfrm>
          <a:solidFill>
            <a:srgbClr val="414954"/>
          </a:solidFill>
        </p:grpSpPr>
        <p:sp>
          <p:nvSpPr>
            <p:cNvPr id="47" name="椭圆 46"/>
            <p:cNvSpPr/>
            <p:nvPr/>
          </p:nvSpPr>
          <p:spPr>
            <a:xfrm>
              <a:off x="4905367" y="1972465"/>
              <a:ext cx="407526" cy="4075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48" name="文本框 17"/>
            <p:cNvSpPr txBox="1"/>
            <p:nvPr/>
          </p:nvSpPr>
          <p:spPr>
            <a:xfrm>
              <a:off x="4877101" y="1991561"/>
              <a:ext cx="464058" cy="346169"/>
            </a:xfrm>
            <a:prstGeom prst="rect">
              <a:avLst/>
            </a:prstGeom>
            <a:noFill/>
          </p:spPr>
          <p:txBody>
            <a:bodyPr wrap="square" rtlCol="0">
              <a:spAutoFit/>
            </a:bodyPr>
            <a:lstStyle/>
            <a:p>
              <a:pPr>
                <a:defRPr/>
              </a:pPr>
              <a:r>
                <a:rPr lang="en-US" altLang="zh-CN" sz="2400" dirty="0">
                  <a:solidFill>
                    <a:schemeClr val="bg1"/>
                  </a:solidFill>
                  <a:latin typeface="微软雅黑" panose="020B0503020204020204" pitchFamily="34" charset="-122"/>
                  <a:ea typeface="微软雅黑" panose="020B0503020204020204" pitchFamily="34" charset="-122"/>
                  <a:sym typeface="+mn-ea"/>
                </a:rPr>
                <a:t>02</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49" name="文本框 10"/>
          <p:cNvSpPr txBox="1"/>
          <p:nvPr/>
        </p:nvSpPr>
        <p:spPr>
          <a:xfrm>
            <a:off x="1322623" y="5825680"/>
            <a:ext cx="4895773" cy="489585"/>
          </a:xfrm>
          <a:prstGeom prst="rect">
            <a:avLst/>
          </a:prstGeom>
          <a:noFill/>
        </p:spPr>
        <p:txBody>
          <a:bodyPr wrap="square" lIns="121917" tIns="60958" rIns="121917" bIns="60958" rtlCol="0">
            <a:spAutoFit/>
          </a:bodyPr>
          <a:lstStyle/>
          <a:p>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Project introduction</a:t>
            </a:r>
            <a:endPar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grpSp>
        <p:nvGrpSpPr>
          <p:cNvPr id="54" name="组合 53"/>
          <p:cNvGrpSpPr/>
          <p:nvPr/>
        </p:nvGrpSpPr>
        <p:grpSpPr>
          <a:xfrm>
            <a:off x="519825" y="4993096"/>
            <a:ext cx="618663" cy="543492"/>
            <a:chOff x="4877101" y="2619752"/>
            <a:chExt cx="464058" cy="407525"/>
          </a:xfrm>
          <a:solidFill>
            <a:srgbClr val="414954"/>
          </a:solidFill>
        </p:grpSpPr>
        <p:sp>
          <p:nvSpPr>
            <p:cNvPr id="55" name="椭圆 54"/>
            <p:cNvSpPr/>
            <p:nvPr/>
          </p:nvSpPr>
          <p:spPr>
            <a:xfrm>
              <a:off x="4905367" y="2619752"/>
              <a:ext cx="407526" cy="4075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56" name="文本框 17"/>
            <p:cNvSpPr txBox="1"/>
            <p:nvPr/>
          </p:nvSpPr>
          <p:spPr>
            <a:xfrm>
              <a:off x="4877101" y="2638848"/>
              <a:ext cx="464058" cy="345202"/>
            </a:xfrm>
            <a:prstGeom prst="rect">
              <a:avLst/>
            </a:prstGeom>
            <a:noFill/>
          </p:spPr>
          <p:txBody>
            <a:bodyPr wrap="square" rtlCol="0">
              <a:spAutoFit/>
            </a:bodyPr>
            <a:lstStyle/>
            <a:p>
              <a:pPr>
                <a:defRPr/>
              </a:pPr>
              <a:r>
                <a:rPr lang="en-US" altLang="zh-CN" sz="2400" dirty="0">
                  <a:solidFill>
                    <a:schemeClr val="bg1"/>
                  </a:solidFill>
                  <a:latin typeface="微软雅黑" panose="020B0503020204020204" pitchFamily="34" charset="-122"/>
                  <a:ea typeface="微软雅黑" panose="020B0503020204020204" pitchFamily="34" charset="-122"/>
                  <a:sym typeface="+mn-ea"/>
                </a:rPr>
                <a:t>04</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grpSp>
      <p:grpSp>
        <p:nvGrpSpPr>
          <p:cNvPr id="58" name="组合 57"/>
          <p:cNvGrpSpPr/>
          <p:nvPr/>
        </p:nvGrpSpPr>
        <p:grpSpPr>
          <a:xfrm>
            <a:off x="482765" y="5814349"/>
            <a:ext cx="618663" cy="543492"/>
            <a:chOff x="4849475" y="3267038"/>
            <a:chExt cx="464058" cy="407525"/>
          </a:xfrm>
          <a:solidFill>
            <a:srgbClr val="414954"/>
          </a:solidFill>
        </p:grpSpPr>
        <p:sp>
          <p:nvSpPr>
            <p:cNvPr id="59" name="椭圆 58"/>
            <p:cNvSpPr/>
            <p:nvPr/>
          </p:nvSpPr>
          <p:spPr>
            <a:xfrm>
              <a:off x="4905367" y="3267038"/>
              <a:ext cx="407526" cy="4075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17"/>
            <p:cNvSpPr txBox="1"/>
            <p:nvPr/>
          </p:nvSpPr>
          <p:spPr>
            <a:xfrm>
              <a:off x="4849475" y="3286134"/>
              <a:ext cx="464058" cy="345202"/>
            </a:xfrm>
            <a:prstGeom prst="rect">
              <a:avLst/>
            </a:prstGeom>
            <a:noFill/>
          </p:spPr>
          <p:txBody>
            <a:bodyPr wrap="square" rtlCol="0">
              <a:spAutoFit/>
            </a:bodyPr>
            <a:lstStyle/>
            <a:p>
              <a:pPr algn="ctr">
                <a:defRPr/>
              </a:pPr>
              <a:r>
                <a:rPr lang="en-US" altLang="zh-CN" sz="2400" dirty="0">
                  <a:solidFill>
                    <a:schemeClr val="bg1"/>
                  </a:solidFill>
                  <a:latin typeface="微软雅黑" panose="020B0503020204020204" pitchFamily="34" charset="-122"/>
                  <a:ea typeface="微软雅黑" panose="020B0503020204020204" pitchFamily="34" charset="-122"/>
                  <a:sym typeface="+mn-ea"/>
                </a:rPr>
                <a:t>05</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61" name="矩形 60"/>
          <p:cNvSpPr/>
          <p:nvPr/>
        </p:nvSpPr>
        <p:spPr>
          <a:xfrm>
            <a:off x="389651" y="1016234"/>
            <a:ext cx="572436" cy="914612"/>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3" name="文本框 2"/>
          <p:cNvSpPr txBox="1"/>
          <p:nvPr/>
        </p:nvSpPr>
        <p:spPr>
          <a:xfrm>
            <a:off x="1322513" y="5018646"/>
            <a:ext cx="3351530" cy="521970"/>
          </a:xfrm>
          <a:prstGeom prst="rect">
            <a:avLst/>
          </a:prstGeom>
          <a:noFill/>
        </p:spPr>
        <p:txBody>
          <a:bodyPr wrap="none" rtlCol="0">
            <a:spAutoFit/>
          </a:bodyPr>
          <a:lstStyle/>
          <a:p>
            <a:pPr algn="l"/>
            <a:r>
              <a:rPr sz="2800" dirty="0"/>
              <a:t>Partial source analysis</a:t>
            </a:r>
            <a:endParaRPr sz="2800" dirty="0"/>
          </a:p>
        </p:txBody>
      </p:sp>
      <p:grpSp>
        <p:nvGrpSpPr>
          <p:cNvPr id="2" name="组合 1"/>
          <p:cNvGrpSpPr/>
          <p:nvPr/>
        </p:nvGrpSpPr>
        <p:grpSpPr>
          <a:xfrm>
            <a:off x="519825" y="4111716"/>
            <a:ext cx="618663" cy="543492"/>
            <a:chOff x="4877101" y="2619752"/>
            <a:chExt cx="464058" cy="407525"/>
          </a:xfrm>
          <a:solidFill>
            <a:srgbClr val="414954"/>
          </a:solidFill>
        </p:grpSpPr>
        <p:sp>
          <p:nvSpPr>
            <p:cNvPr id="4" name="椭圆 3"/>
            <p:cNvSpPr/>
            <p:nvPr/>
          </p:nvSpPr>
          <p:spPr>
            <a:xfrm>
              <a:off x="4905367" y="2619752"/>
              <a:ext cx="407526" cy="40752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endParaRPr lang="zh-CN" altLang="en-US">
                <a:latin typeface="微软雅黑" panose="020B0503020204020204" pitchFamily="34" charset="-122"/>
                <a:ea typeface="微软雅黑" panose="020B0503020204020204" pitchFamily="34" charset="-122"/>
              </a:endParaRPr>
            </a:p>
          </p:txBody>
        </p:sp>
        <p:sp>
          <p:nvSpPr>
            <p:cNvPr id="5" name="文本框 17"/>
            <p:cNvSpPr txBox="1"/>
            <p:nvPr/>
          </p:nvSpPr>
          <p:spPr>
            <a:xfrm>
              <a:off x="4877101" y="2638848"/>
              <a:ext cx="464058" cy="345202"/>
            </a:xfrm>
            <a:prstGeom prst="rect">
              <a:avLst/>
            </a:prstGeom>
            <a:noFill/>
          </p:spPr>
          <p:txBody>
            <a:bodyPr wrap="square" rtlCol="0">
              <a:spAutoFit/>
            </a:bodyPr>
            <a:p>
              <a:pPr>
                <a:defRPr/>
              </a:pPr>
              <a:r>
                <a:rPr lang="en-US" altLang="zh-CN" sz="2400" dirty="0">
                  <a:solidFill>
                    <a:schemeClr val="bg1"/>
                  </a:solidFill>
                  <a:latin typeface="微软雅黑" panose="020B0503020204020204" pitchFamily="34" charset="-122"/>
                  <a:ea typeface="微软雅黑" panose="020B0503020204020204" pitchFamily="34" charset="-122"/>
                  <a:sym typeface="+mn-ea"/>
                </a:rPr>
                <a:t>03</a:t>
              </a:r>
              <a:endParaRPr lang="en-US" altLang="zh-CN" sz="2400" dirty="0">
                <a:solidFill>
                  <a:schemeClr val="bg1"/>
                </a:solidFill>
                <a:latin typeface="微软雅黑" panose="020B0503020204020204" pitchFamily="34" charset="-122"/>
                <a:ea typeface="微软雅黑" panose="020B0503020204020204" pitchFamily="34" charset="-122"/>
                <a:sym typeface="+mn-ea"/>
              </a:endParaRPr>
            </a:p>
          </p:txBody>
        </p:sp>
      </p:grpSp>
      <p:sp>
        <p:nvSpPr>
          <p:cNvPr id="6" name="文本框 10"/>
          <p:cNvSpPr txBox="1"/>
          <p:nvPr/>
        </p:nvSpPr>
        <p:spPr>
          <a:xfrm>
            <a:off x="1266743" y="4108005"/>
            <a:ext cx="4895773" cy="489585"/>
          </a:xfrm>
          <a:prstGeom prst="rect">
            <a:avLst/>
          </a:prstGeom>
          <a:noFill/>
        </p:spPr>
        <p:txBody>
          <a:bodyPr wrap="square" lIns="121917" tIns="60958" rIns="121917" bIns="60958" rtlCol="0">
            <a:spAutoFit/>
          </a:bodyPr>
          <a:p>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Data preprocessing</a:t>
            </a:r>
            <a:endPar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500"/>
                                        <p:tgtEl>
                                          <p:spTgt spid="3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arn(inVertical)">
                                      <p:cBhvr>
                                        <p:cTn id="16" dur="500"/>
                                        <p:tgtEl>
                                          <p:spTgt spid="32"/>
                                        </p:tgtEl>
                                      </p:cBhvr>
                                    </p:animEffect>
                                  </p:childTnLst>
                                </p:cTn>
                              </p:par>
                              <p:par>
                                <p:cTn id="17" presetID="16" presetClass="entr" presetSubtype="21"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barn(inVertical)">
                                      <p:cBhvr>
                                        <p:cTn id="19" dur="500"/>
                                        <p:tgtEl>
                                          <p:spTgt spid="4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arn(inVertical)">
                                      <p:cBhvr>
                                        <p:cTn id="22" dur="500"/>
                                        <p:tgtEl>
                                          <p:spTgt spid="49"/>
                                        </p:tgtEl>
                                      </p:cBhvr>
                                    </p:animEffect>
                                  </p:childTnLst>
                                </p:cTn>
                              </p:par>
                              <p:par>
                                <p:cTn id="23" presetID="16" presetClass="entr" presetSubtype="21"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barn(inVertical)">
                                      <p:cBhvr>
                                        <p:cTn id="25" dur="500"/>
                                        <p:tgtEl>
                                          <p:spTgt spid="54"/>
                                        </p:tgtEl>
                                      </p:cBhvr>
                                    </p:animEffect>
                                  </p:childTnLst>
                                </p:cTn>
                              </p:par>
                              <p:par>
                                <p:cTn id="26" presetID="16" presetClass="entr" presetSubtype="21"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barn(inVertical)">
                                      <p:cBhvr>
                                        <p:cTn id="28" dur="500"/>
                                        <p:tgtEl>
                                          <p:spTgt spid="5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arn(inVertical)">
                                      <p:cBhvr>
                                        <p:cTn id="31" dur="500"/>
                                        <p:tgtEl>
                                          <p:spTgt spid="6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par>
                                <p:cTn id="35" presetID="16" presetClass="entr" presetSubtype="21"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arn(inVertical)">
                                      <p:cBhvr>
                                        <p:cTn id="37" dur="500"/>
                                        <p:tgtEl>
                                          <p:spTgt spid="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0" grpId="0"/>
      <p:bldP spid="32" grpId="0"/>
      <p:bldP spid="49" grpId="0"/>
      <p:bldP spid="61" grpId="0" animBg="1"/>
      <p:bldP spid="3"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04</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2898775" cy="460375"/>
          </a:xfrm>
          <a:prstGeom prst="rect">
            <a:avLst/>
          </a:prstGeom>
        </p:spPr>
        <p:txBody>
          <a:bodyPr wrap="none">
            <a:spAutoFit/>
          </a:bodyPr>
          <a:lstStyle/>
          <a:p>
            <a:pPr algn="l"/>
            <a:r>
              <a:rPr sz="2400" dirty="0">
                <a:solidFill>
                  <a:schemeClr val="tx1"/>
                </a:solidFill>
                <a:sym typeface="+mn-ea"/>
              </a:rPr>
              <a:t>Partial source analysis</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2.  </a:t>
            </a:r>
            <a:r>
              <a:rPr lang="en-US" sz="2400"/>
              <a:t>Web crawler</a:t>
            </a:r>
            <a:r>
              <a:rPr sz="2400"/>
              <a:t> source code analysis</a:t>
            </a:r>
            <a:endParaRPr sz="2400"/>
          </a:p>
        </p:txBody>
      </p:sp>
      <p:pic>
        <p:nvPicPr>
          <p:cNvPr id="5" name="图片 4"/>
          <p:cNvPicPr>
            <a:picLocks noChangeAspect="1"/>
          </p:cNvPicPr>
          <p:nvPr/>
        </p:nvPicPr>
        <p:blipFill>
          <a:blip r:embed="rId1"/>
          <a:stretch>
            <a:fillRect/>
          </a:stretch>
        </p:blipFill>
        <p:spPr>
          <a:xfrm>
            <a:off x="1003935" y="2024380"/>
            <a:ext cx="8045450" cy="361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04</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2898775" cy="460375"/>
          </a:xfrm>
          <a:prstGeom prst="rect">
            <a:avLst/>
          </a:prstGeom>
        </p:spPr>
        <p:txBody>
          <a:bodyPr wrap="none">
            <a:spAutoFit/>
          </a:bodyPr>
          <a:lstStyle/>
          <a:p>
            <a:pPr algn="l"/>
            <a:r>
              <a:rPr sz="2400" dirty="0">
                <a:solidFill>
                  <a:schemeClr val="tx1"/>
                </a:solidFill>
                <a:sym typeface="+mn-ea"/>
              </a:rPr>
              <a:t>Partial source analysis</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460375"/>
          </a:xfrm>
          <a:prstGeom prst="rect">
            <a:avLst/>
          </a:prstGeom>
          <a:noFill/>
        </p:spPr>
        <p:txBody>
          <a:bodyPr wrap="square" rtlCol="0">
            <a:spAutoFit/>
          </a:bodyPr>
          <a:lstStyle/>
          <a:p>
            <a:r>
              <a:rPr lang="en-US" altLang="zh-CN" sz="2400" dirty="0"/>
              <a:t>3. </a:t>
            </a:r>
            <a:r>
              <a:rPr lang="en-US" altLang="zh-CN" sz="2400" dirty="0">
                <a:solidFill>
                  <a:schemeClr val="tx1"/>
                </a:solidFill>
              </a:rPr>
              <a:t> </a:t>
            </a:r>
            <a:r>
              <a:rPr lang="en-US" altLang="zh-CN" sz="2400">
                <a:solidFill>
                  <a:schemeClr val="tx1"/>
                </a:solidFill>
                <a:latin typeface="微软雅黑" panose="020B0503020204020204" pitchFamily="34" charset="-122"/>
                <a:ea typeface="微软雅黑" panose="020B0503020204020204" pitchFamily="34" charset="-122"/>
                <a:sym typeface="+mn-ea"/>
              </a:rPr>
              <a:t>Data preprocessing</a:t>
            </a:r>
            <a:endParaRPr lang="en-US" altLang="zh-CN" sz="240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714375" y="1868805"/>
            <a:ext cx="10713720" cy="2879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9651" y="2714800"/>
            <a:ext cx="11326122" cy="1487347"/>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文本框 11"/>
          <p:cNvSpPr txBox="1"/>
          <p:nvPr/>
        </p:nvSpPr>
        <p:spPr>
          <a:xfrm>
            <a:off x="3895507" y="1786056"/>
            <a:ext cx="4334898" cy="997585"/>
          </a:xfrm>
          <a:prstGeom prst="rect">
            <a:avLst/>
          </a:prstGeom>
          <a:noFill/>
        </p:spPr>
        <p:txBody>
          <a:bodyPr wrap="square" lIns="91438" tIns="45719" rIns="91438" bIns="45719" rtlCol="0">
            <a:spAutoFit/>
          </a:bodyPr>
          <a:lstStyle/>
          <a:p>
            <a:pPr algn="ctr"/>
            <a:r>
              <a:rPr lang="en-US" altLang="zh-CN" sz="5900" b="1" dirty="0">
                <a:solidFill>
                  <a:srgbClr val="414954"/>
                </a:solidFill>
                <a:latin typeface="微软雅黑" panose="020B0503020204020204" pitchFamily="34" charset="-122"/>
                <a:ea typeface="微软雅黑" panose="020B0503020204020204" pitchFamily="34" charset="-122"/>
                <a:sym typeface="+mn-ea"/>
              </a:rPr>
              <a:t>PART 05</a:t>
            </a:r>
            <a:endParaRPr lang="zh-CN" altLang="en-US" sz="5900" b="1" dirty="0">
              <a:solidFill>
                <a:srgbClr val="414954"/>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462162" y="3058365"/>
            <a:ext cx="9395230" cy="797560"/>
          </a:xfrm>
          <a:prstGeom prst="rect">
            <a:avLst/>
          </a:prstGeom>
          <a:noFill/>
        </p:spPr>
        <p:txBody>
          <a:bodyPr wrap="square" lIns="121917" tIns="60958" rIns="121917" bIns="60958" rtlCol="0">
            <a:spAutoFit/>
          </a:bodyPr>
          <a:lstStyle/>
          <a:p>
            <a:r>
              <a:rPr lang="en-US" altLang="zh-CN" sz="4400">
                <a:solidFill>
                  <a:schemeClr val="bg1"/>
                </a:solidFill>
                <a:latin typeface="微软雅黑" panose="020B0503020204020204" pitchFamily="34" charset="-122"/>
                <a:ea typeface="微软雅黑" panose="020B0503020204020204" pitchFamily="34" charset="-122"/>
                <a:sym typeface="+mn-ea"/>
              </a:rPr>
              <a:t>Project introduction</a:t>
            </a:r>
            <a:endParaRPr lang="en-US" altLang="zh-CN" sz="440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05</a:t>
            </a:r>
            <a:endParaRPr lang="zh-CN" altLang="en-US" sz="2400" dirty="0">
              <a:latin typeface="微软雅黑" panose="020B0503020204020204" pitchFamily="34" charset="-122"/>
              <a:ea typeface="微软雅黑" panose="020B0503020204020204" pitchFamily="34" charset="-122"/>
            </a:endParaRPr>
          </a:p>
        </p:txBody>
      </p:sp>
      <p:sp>
        <p:nvSpPr>
          <p:cNvPr id="2" name="矩形 1"/>
          <p:cNvSpPr/>
          <p:nvPr/>
        </p:nvSpPr>
        <p:spPr>
          <a:xfrm>
            <a:off x="1155898" y="553325"/>
            <a:ext cx="3086735" cy="460375"/>
          </a:xfrm>
          <a:prstGeom prst="rect">
            <a:avLst/>
          </a:prstGeom>
        </p:spPr>
        <p:txBody>
          <a:bodyPr wrap="none">
            <a:spAutoFit/>
          </a:bodyPr>
          <a:lstStyle/>
          <a:p>
            <a:pPr algn="l"/>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Project introduction</a:t>
            </a:r>
            <a:endPar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800791" y="1233996"/>
            <a:ext cx="2854325" cy="460375"/>
          </a:xfrm>
          <a:prstGeom prst="rect">
            <a:avLst/>
          </a:prstGeom>
          <a:noFill/>
        </p:spPr>
        <p:txBody>
          <a:bodyPr wrap="none" rtlCol="0">
            <a:spAutoFit/>
          </a:bodyPr>
          <a:lstStyle/>
          <a:p>
            <a:pPr algn="l"/>
            <a:r>
              <a:rPr lang="en-US" altLang="zh-CN" sz="2400" dirty="0"/>
              <a:t>3.1 Program interface</a:t>
            </a:r>
            <a:endParaRPr lang="en-US" altLang="zh-CN" sz="2400" dirty="0"/>
          </a:p>
        </p:txBody>
      </p:sp>
      <p:sp>
        <p:nvSpPr>
          <p:cNvPr id="6" name="文本框 5"/>
          <p:cNvSpPr txBox="1"/>
          <p:nvPr/>
        </p:nvSpPr>
        <p:spPr>
          <a:xfrm>
            <a:off x="5709873" y="1561024"/>
            <a:ext cx="3098165" cy="429895"/>
          </a:xfrm>
          <a:prstGeom prst="rect">
            <a:avLst/>
          </a:prstGeom>
          <a:noFill/>
        </p:spPr>
        <p:txBody>
          <a:bodyPr wrap="none" rtlCol="0">
            <a:spAutoFit/>
          </a:bodyPr>
          <a:lstStyle/>
          <a:p>
            <a:pPr algn="l"/>
            <a:r>
              <a:rPr lang="en-US" altLang="zh-CN" sz="2200" b="1"/>
              <a:t>Introduction of interface</a:t>
            </a:r>
            <a:r>
              <a:rPr lang="en-US" altLang="zh-CN" sz="2200" b="1" dirty="0"/>
              <a:t>:</a:t>
            </a:r>
            <a:endParaRPr lang="zh-CN" altLang="en-US" sz="2200" b="1" dirty="0"/>
          </a:p>
        </p:txBody>
      </p:sp>
      <p:sp>
        <p:nvSpPr>
          <p:cNvPr id="7" name="文本框 6"/>
          <p:cNvSpPr txBox="1"/>
          <p:nvPr/>
        </p:nvSpPr>
        <p:spPr>
          <a:xfrm>
            <a:off x="6273337" y="2436625"/>
            <a:ext cx="5095783" cy="1198880"/>
          </a:xfrm>
          <a:prstGeom prst="rect">
            <a:avLst/>
          </a:prstGeom>
          <a:noFill/>
        </p:spPr>
        <p:txBody>
          <a:bodyPr wrap="square" rtlCol="0">
            <a:spAutoFit/>
          </a:bodyPr>
          <a:lstStyle/>
          <a:p>
            <a:r>
              <a:rPr lang="en-US" altLang="zh-CN" sz="2400" dirty="0"/>
              <a:t>(a)  </a:t>
            </a:r>
            <a:r>
              <a:rPr lang="en-US" altLang="zh-CN" sz="2400"/>
              <a:t>Based on pyqt, the project interface realizes data crawling, data training and image recognition</a:t>
            </a:r>
            <a:endParaRPr lang="en-US" altLang="zh-CN" sz="2400"/>
          </a:p>
        </p:txBody>
      </p:sp>
      <p:sp>
        <p:nvSpPr>
          <p:cNvPr id="8" name="文本框 7"/>
          <p:cNvSpPr txBox="1"/>
          <p:nvPr/>
        </p:nvSpPr>
        <p:spPr>
          <a:xfrm>
            <a:off x="6273337" y="3843073"/>
            <a:ext cx="4971495" cy="1568450"/>
          </a:xfrm>
          <a:prstGeom prst="rect">
            <a:avLst/>
          </a:prstGeom>
          <a:noFill/>
        </p:spPr>
        <p:txBody>
          <a:bodyPr wrap="square" rtlCol="0">
            <a:spAutoFit/>
          </a:bodyPr>
          <a:lstStyle/>
          <a:p>
            <a:r>
              <a:rPr lang="en-US" altLang="zh-CN" sz="2400" dirty="0"/>
              <a:t>(b)</a:t>
            </a:r>
            <a:r>
              <a:rPr lang="en-US" altLang="zh-CN" sz="2400"/>
              <a:t>The purpose of this experiment is to create a data set that can be updated and trained, so as to train and recognize pictures at any time</a:t>
            </a:r>
            <a:endParaRPr lang="en-US" altLang="zh-CN" sz="2400"/>
          </a:p>
        </p:txBody>
      </p:sp>
      <p:pic>
        <p:nvPicPr>
          <p:cNvPr id="9" name="图片 8"/>
          <p:cNvPicPr>
            <a:picLocks noChangeAspect="1"/>
          </p:cNvPicPr>
          <p:nvPr/>
        </p:nvPicPr>
        <p:blipFill>
          <a:blip r:embed="rId1"/>
          <a:stretch>
            <a:fillRect/>
          </a:stretch>
        </p:blipFill>
        <p:spPr>
          <a:xfrm>
            <a:off x="1090930" y="1783715"/>
            <a:ext cx="2451100" cy="4649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05</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1155898" y="553325"/>
            <a:ext cx="3086735" cy="460375"/>
          </a:xfrm>
          <a:prstGeom prst="rect">
            <a:avLst/>
          </a:prstGeom>
        </p:spPr>
        <p:txBody>
          <a:bodyPr wrap="none">
            <a:spAutoFit/>
          </a:bodyPr>
          <a:lstStyle/>
          <a:p>
            <a:pPr algn="l"/>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Project introduction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734745" y="1694248"/>
            <a:ext cx="5077032" cy="383540"/>
          </a:xfrm>
          <a:prstGeom prst="rect">
            <a:avLst/>
          </a:prstGeom>
          <a:noFill/>
        </p:spPr>
        <p:txBody>
          <a:bodyPr wrap="square" rtlCol="0">
            <a:spAutoFit/>
          </a:bodyPr>
          <a:lstStyle/>
          <a:p>
            <a:r>
              <a:rPr lang="en-US" altLang="zh-CN" b="1"/>
              <a:t>Categories owned in the training set</a:t>
            </a:r>
            <a:endParaRPr lang="en-US" altLang="zh-CN" b="1"/>
          </a:p>
        </p:txBody>
      </p:sp>
      <p:sp>
        <p:nvSpPr>
          <p:cNvPr id="15" name="文本框 14"/>
          <p:cNvSpPr txBox="1"/>
          <p:nvPr/>
        </p:nvSpPr>
        <p:spPr>
          <a:xfrm>
            <a:off x="6129020" y="1694180"/>
            <a:ext cx="4502785" cy="383540"/>
          </a:xfrm>
          <a:prstGeom prst="rect">
            <a:avLst/>
          </a:prstGeom>
          <a:noFill/>
        </p:spPr>
        <p:txBody>
          <a:bodyPr wrap="square" rtlCol="0">
            <a:spAutoFit/>
          </a:bodyPr>
          <a:lstStyle/>
          <a:p>
            <a:r>
              <a:rPr lang="en-US" altLang="zh-CN" b="1"/>
              <a:t>Categories that are not in the training set</a:t>
            </a:r>
            <a:endParaRPr lang="en-US" altLang="zh-CN" b="1"/>
          </a:p>
        </p:txBody>
      </p:sp>
      <p:sp>
        <p:nvSpPr>
          <p:cNvPr id="18" name="文本框 17"/>
          <p:cNvSpPr txBox="1"/>
          <p:nvPr/>
        </p:nvSpPr>
        <p:spPr>
          <a:xfrm>
            <a:off x="818547" y="1233667"/>
            <a:ext cx="3289935" cy="460375"/>
          </a:xfrm>
          <a:prstGeom prst="rect">
            <a:avLst/>
          </a:prstGeom>
          <a:noFill/>
        </p:spPr>
        <p:txBody>
          <a:bodyPr wrap="none" rtlCol="0">
            <a:spAutoFit/>
          </a:bodyPr>
          <a:lstStyle/>
          <a:p>
            <a:pPr algn="l"/>
            <a:r>
              <a:rPr lang="en-US" altLang="zh-CN" sz="2400" dirty="0"/>
              <a:t>3.1 Identification process</a:t>
            </a:r>
            <a:endParaRPr lang="en-US" altLang="zh-CN" sz="2400" dirty="0"/>
          </a:p>
        </p:txBody>
      </p:sp>
      <p:pic>
        <p:nvPicPr>
          <p:cNvPr id="2" name="图片 1"/>
          <p:cNvPicPr>
            <a:picLocks noChangeAspect="1"/>
          </p:cNvPicPr>
          <p:nvPr/>
        </p:nvPicPr>
        <p:blipFill>
          <a:blip r:embed="rId1"/>
          <a:stretch>
            <a:fillRect/>
          </a:stretch>
        </p:blipFill>
        <p:spPr>
          <a:xfrm>
            <a:off x="996315" y="2078355"/>
            <a:ext cx="2933700" cy="4413250"/>
          </a:xfrm>
          <a:prstGeom prst="rect">
            <a:avLst/>
          </a:prstGeom>
        </p:spPr>
      </p:pic>
      <p:pic>
        <p:nvPicPr>
          <p:cNvPr id="6" name="图片 5"/>
          <p:cNvPicPr>
            <a:picLocks noChangeAspect="1"/>
          </p:cNvPicPr>
          <p:nvPr/>
        </p:nvPicPr>
        <p:blipFill>
          <a:blip r:embed="rId2"/>
          <a:stretch>
            <a:fillRect/>
          </a:stretch>
        </p:blipFill>
        <p:spPr>
          <a:xfrm>
            <a:off x="6432550" y="2077720"/>
            <a:ext cx="2938145" cy="4413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05</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1155898" y="553325"/>
            <a:ext cx="3086735" cy="829945"/>
          </a:xfrm>
          <a:prstGeom prst="rect">
            <a:avLst/>
          </a:prstGeom>
        </p:spPr>
        <p:txBody>
          <a:bodyPr wrap="none">
            <a:spAutoFit/>
          </a:bodyPr>
          <a:lstStyle/>
          <a:p>
            <a:pPr algn="l"/>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Project introduction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a:p>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818547" y="1233667"/>
            <a:ext cx="1941195" cy="460375"/>
          </a:xfrm>
          <a:prstGeom prst="rect">
            <a:avLst/>
          </a:prstGeom>
          <a:noFill/>
        </p:spPr>
        <p:txBody>
          <a:bodyPr wrap="none" rtlCol="0">
            <a:spAutoFit/>
          </a:bodyPr>
          <a:lstStyle/>
          <a:p>
            <a:pPr algn="l"/>
            <a:r>
              <a:rPr lang="en-US" altLang="zh-CN" sz="2400" dirty="0"/>
              <a:t>3.1 Data crawl</a:t>
            </a:r>
            <a:endParaRPr lang="en-US" altLang="zh-CN" sz="2400" dirty="0"/>
          </a:p>
        </p:txBody>
      </p:sp>
      <p:sp>
        <p:nvSpPr>
          <p:cNvPr id="10" name="文本框 9"/>
          <p:cNvSpPr txBox="1"/>
          <p:nvPr/>
        </p:nvSpPr>
        <p:spPr>
          <a:xfrm>
            <a:off x="916201" y="1825244"/>
            <a:ext cx="6141753" cy="460375"/>
          </a:xfrm>
          <a:prstGeom prst="rect">
            <a:avLst/>
          </a:prstGeom>
          <a:noFill/>
        </p:spPr>
        <p:txBody>
          <a:bodyPr wrap="square" rtlCol="0">
            <a:spAutoFit/>
          </a:bodyPr>
          <a:lstStyle/>
          <a:p>
            <a:r>
              <a:rPr lang="en-US" altLang="zh-CN" sz="2400"/>
              <a:t>Use a web crawler to crawl images on bing</a:t>
            </a:r>
            <a:endParaRPr lang="en-US" altLang="zh-CN" sz="2400"/>
          </a:p>
        </p:txBody>
      </p:sp>
      <p:sp>
        <p:nvSpPr>
          <p:cNvPr id="12" name="文本框 11"/>
          <p:cNvSpPr txBox="1"/>
          <p:nvPr/>
        </p:nvSpPr>
        <p:spPr>
          <a:xfrm>
            <a:off x="6038407" y="3334734"/>
            <a:ext cx="4179583" cy="968375"/>
          </a:xfrm>
          <a:prstGeom prst="rect">
            <a:avLst/>
          </a:prstGeom>
          <a:noFill/>
        </p:spPr>
        <p:txBody>
          <a:bodyPr wrap="square" rtlCol="0">
            <a:spAutoFit/>
          </a:bodyPr>
          <a:lstStyle/>
          <a:p>
            <a:r>
              <a:rPr lang="en-US" altLang="zh-CN" b="1"/>
              <a:t>Web crawler in the background, because it is a test, so only climb a picture</a:t>
            </a:r>
            <a:endParaRPr lang="en-US" altLang="zh-CN" b="1"/>
          </a:p>
        </p:txBody>
      </p:sp>
      <p:pic>
        <p:nvPicPr>
          <p:cNvPr id="3" name="图片 2"/>
          <p:cNvPicPr>
            <a:picLocks noChangeAspect="1"/>
          </p:cNvPicPr>
          <p:nvPr/>
        </p:nvPicPr>
        <p:blipFill>
          <a:blip r:embed="rId1"/>
          <a:stretch>
            <a:fillRect/>
          </a:stretch>
        </p:blipFill>
        <p:spPr>
          <a:xfrm>
            <a:off x="916305" y="2285365"/>
            <a:ext cx="4724400" cy="3067050"/>
          </a:xfrm>
          <a:prstGeom prst="rect">
            <a:avLst/>
          </a:prstGeom>
        </p:spPr>
      </p:pic>
      <p:pic>
        <p:nvPicPr>
          <p:cNvPr id="7" name="图片 6"/>
          <p:cNvPicPr>
            <a:picLocks noChangeAspect="1"/>
          </p:cNvPicPr>
          <p:nvPr/>
        </p:nvPicPr>
        <p:blipFill>
          <a:blip r:embed="rId2"/>
          <a:stretch>
            <a:fillRect/>
          </a:stretch>
        </p:blipFill>
        <p:spPr>
          <a:xfrm>
            <a:off x="5788660" y="2285365"/>
            <a:ext cx="4429125" cy="895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05</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1155898" y="553325"/>
            <a:ext cx="3086735" cy="460375"/>
          </a:xfrm>
          <a:prstGeom prst="rect">
            <a:avLst/>
          </a:prstGeom>
        </p:spPr>
        <p:txBody>
          <a:bodyPr wrap="none">
            <a:spAutoFit/>
          </a:bodyPr>
          <a:lstStyle/>
          <a:p>
            <a:pPr algn="l"/>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Project introduction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818547" y="1233667"/>
            <a:ext cx="2232660" cy="460375"/>
          </a:xfrm>
          <a:prstGeom prst="rect">
            <a:avLst/>
          </a:prstGeom>
          <a:noFill/>
        </p:spPr>
        <p:txBody>
          <a:bodyPr wrap="none" rtlCol="0">
            <a:spAutoFit/>
          </a:bodyPr>
          <a:lstStyle/>
          <a:p>
            <a:pPr algn="l"/>
            <a:r>
              <a:rPr lang="en-US" altLang="zh-CN" sz="2400" dirty="0"/>
              <a:t>3.1 Data training</a:t>
            </a:r>
            <a:endParaRPr lang="en-US" altLang="zh-CN" sz="2400" dirty="0"/>
          </a:p>
        </p:txBody>
      </p:sp>
      <p:sp>
        <p:nvSpPr>
          <p:cNvPr id="19" name="文本框 18"/>
          <p:cNvSpPr txBox="1"/>
          <p:nvPr/>
        </p:nvSpPr>
        <p:spPr>
          <a:xfrm>
            <a:off x="5396779" y="4348606"/>
            <a:ext cx="5450889" cy="1198880"/>
          </a:xfrm>
          <a:prstGeom prst="rect">
            <a:avLst/>
          </a:prstGeom>
          <a:noFill/>
        </p:spPr>
        <p:txBody>
          <a:bodyPr wrap="square" rtlCol="0">
            <a:spAutoFit/>
          </a:bodyPr>
          <a:lstStyle/>
          <a:p>
            <a:r>
              <a:rPr lang="en-US" altLang="zh-CN" sz="2400"/>
              <a:t>Use crawler to crawl to get pictures, and then carry out the classification after training</a:t>
            </a:r>
            <a:endParaRPr lang="en-US" altLang="zh-CN" sz="2400"/>
          </a:p>
        </p:txBody>
      </p:sp>
      <p:pic>
        <p:nvPicPr>
          <p:cNvPr id="3" name="图片 2"/>
          <p:cNvPicPr>
            <a:picLocks noChangeAspect="1"/>
          </p:cNvPicPr>
          <p:nvPr/>
        </p:nvPicPr>
        <p:blipFill>
          <a:blip r:embed="rId1"/>
          <a:stretch>
            <a:fillRect/>
          </a:stretch>
        </p:blipFill>
        <p:spPr>
          <a:xfrm>
            <a:off x="5205095" y="1013460"/>
            <a:ext cx="4243070" cy="1205865"/>
          </a:xfrm>
          <a:prstGeom prst="rect">
            <a:avLst/>
          </a:prstGeom>
        </p:spPr>
      </p:pic>
      <p:pic>
        <p:nvPicPr>
          <p:cNvPr id="8" name="图片 7"/>
          <p:cNvPicPr>
            <a:picLocks noChangeAspect="1"/>
          </p:cNvPicPr>
          <p:nvPr/>
        </p:nvPicPr>
        <p:blipFill>
          <a:blip r:embed="rId2"/>
          <a:stretch>
            <a:fillRect/>
          </a:stretch>
        </p:blipFill>
        <p:spPr>
          <a:xfrm>
            <a:off x="588645" y="1831340"/>
            <a:ext cx="2162810" cy="4093845"/>
          </a:xfrm>
          <a:prstGeom prst="rect">
            <a:avLst/>
          </a:prstGeom>
        </p:spPr>
      </p:pic>
      <p:pic>
        <p:nvPicPr>
          <p:cNvPr id="9" name="图片 8"/>
          <p:cNvPicPr>
            <a:picLocks noChangeAspect="1"/>
          </p:cNvPicPr>
          <p:nvPr/>
        </p:nvPicPr>
        <p:blipFill>
          <a:blip r:embed="rId3"/>
          <a:stretch>
            <a:fillRect/>
          </a:stretch>
        </p:blipFill>
        <p:spPr>
          <a:xfrm>
            <a:off x="5396865" y="2342515"/>
            <a:ext cx="3559175" cy="678815"/>
          </a:xfrm>
          <a:prstGeom prst="rect">
            <a:avLst/>
          </a:prstGeom>
        </p:spPr>
      </p:pic>
      <p:pic>
        <p:nvPicPr>
          <p:cNvPr id="10" name="图片 9"/>
          <p:cNvPicPr>
            <a:picLocks noChangeAspect="1"/>
          </p:cNvPicPr>
          <p:nvPr/>
        </p:nvPicPr>
        <p:blipFill>
          <a:blip r:embed="rId4"/>
          <a:stretch>
            <a:fillRect/>
          </a:stretch>
        </p:blipFill>
        <p:spPr>
          <a:xfrm>
            <a:off x="2893695" y="1774825"/>
            <a:ext cx="2096135" cy="4150360"/>
          </a:xfrm>
          <a:prstGeom prst="rect">
            <a:avLst/>
          </a:prstGeom>
        </p:spPr>
      </p:pic>
      <p:pic>
        <p:nvPicPr>
          <p:cNvPr id="12" name="图片 11"/>
          <p:cNvPicPr>
            <a:picLocks noChangeAspect="1"/>
          </p:cNvPicPr>
          <p:nvPr/>
        </p:nvPicPr>
        <p:blipFill>
          <a:blip r:embed="rId5"/>
          <a:stretch>
            <a:fillRect/>
          </a:stretch>
        </p:blipFill>
        <p:spPr>
          <a:xfrm>
            <a:off x="5205095" y="3021330"/>
            <a:ext cx="4434840" cy="1188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05</a:t>
            </a:r>
            <a:endParaRPr lang="zh-CN" altLang="en-US" sz="2400" dirty="0">
              <a:latin typeface="微软雅黑" panose="020B0503020204020204" pitchFamily="34" charset="-122"/>
              <a:ea typeface="微软雅黑" panose="020B0503020204020204" pitchFamily="34" charset="-122"/>
            </a:endParaRPr>
          </a:p>
        </p:txBody>
      </p:sp>
      <p:sp>
        <p:nvSpPr>
          <p:cNvPr id="4" name="矩形 3"/>
          <p:cNvSpPr/>
          <p:nvPr/>
        </p:nvSpPr>
        <p:spPr>
          <a:xfrm>
            <a:off x="1155898" y="553325"/>
            <a:ext cx="3086735" cy="460375"/>
          </a:xfrm>
          <a:prstGeom prst="rect">
            <a:avLst/>
          </a:prstGeom>
        </p:spPr>
        <p:txBody>
          <a:bodyPr wrap="none">
            <a:spAutoFit/>
          </a:bodyPr>
          <a:lstStyle/>
          <a:p>
            <a:pPr algn="l"/>
            <a:r>
              <a:rPr lang="en-US" altLang="zh-CN" sz="2400">
                <a:solidFill>
                  <a:schemeClr val="tx1">
                    <a:lumMod val="85000"/>
                    <a:lumOff val="15000"/>
                  </a:schemeClr>
                </a:solidFill>
                <a:latin typeface="微软雅黑" panose="020B0503020204020204" pitchFamily="34" charset="-122"/>
                <a:ea typeface="微软雅黑" panose="020B0503020204020204" pitchFamily="34" charset="-122"/>
                <a:sym typeface="+mn-ea"/>
              </a:rPr>
              <a:t>Project introduction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818547" y="1233667"/>
            <a:ext cx="1465580" cy="460375"/>
          </a:xfrm>
          <a:prstGeom prst="rect">
            <a:avLst/>
          </a:prstGeom>
          <a:noFill/>
        </p:spPr>
        <p:txBody>
          <a:bodyPr wrap="none" rtlCol="0">
            <a:spAutoFit/>
          </a:bodyPr>
          <a:lstStyle/>
          <a:p>
            <a:pPr algn="l"/>
            <a:r>
              <a:rPr lang="en-US" altLang="zh-CN" sz="2400" dirty="0"/>
              <a:t>3.2 Search</a:t>
            </a:r>
            <a:endParaRPr lang="en-US" altLang="zh-CN" sz="2400" dirty="0"/>
          </a:p>
        </p:txBody>
      </p:sp>
      <p:sp>
        <p:nvSpPr>
          <p:cNvPr id="19" name="文本框 18"/>
          <p:cNvSpPr txBox="1"/>
          <p:nvPr/>
        </p:nvSpPr>
        <p:spPr>
          <a:xfrm>
            <a:off x="6595024" y="1233931"/>
            <a:ext cx="5450889" cy="460375"/>
          </a:xfrm>
          <a:prstGeom prst="rect">
            <a:avLst/>
          </a:prstGeom>
          <a:noFill/>
        </p:spPr>
        <p:txBody>
          <a:bodyPr wrap="square" rtlCol="0">
            <a:spAutoFit/>
          </a:bodyPr>
          <a:lstStyle/>
          <a:p>
            <a:r>
              <a:rPr lang="en-US" altLang="zh-CN" sz="2400"/>
              <a:t>Use crawlers to search for data</a:t>
            </a:r>
            <a:endParaRPr lang="en-US" altLang="zh-CN" sz="2400"/>
          </a:p>
        </p:txBody>
      </p:sp>
      <p:pic>
        <p:nvPicPr>
          <p:cNvPr id="2" name="图片 1"/>
          <p:cNvPicPr>
            <a:picLocks noChangeAspect="1"/>
          </p:cNvPicPr>
          <p:nvPr/>
        </p:nvPicPr>
        <p:blipFill>
          <a:blip r:embed="rId1"/>
          <a:stretch>
            <a:fillRect/>
          </a:stretch>
        </p:blipFill>
        <p:spPr>
          <a:xfrm>
            <a:off x="818515" y="1694180"/>
            <a:ext cx="7598410" cy="4638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247282" y="2196053"/>
            <a:ext cx="5695844" cy="1446884"/>
          </a:xfrm>
          <a:prstGeom prst="rect">
            <a:avLst/>
          </a:prstGeom>
          <a:noFill/>
        </p:spPr>
        <p:txBody>
          <a:bodyPr wrap="square" lIns="91438" tIns="45719" rIns="91438" bIns="45719" rtlCol="0">
            <a:spAutoFit/>
          </a:bodyPr>
          <a:lstStyle/>
          <a:p>
            <a:pPr algn="ctr">
              <a:defRPr/>
            </a:pPr>
            <a:r>
              <a:rPr lang="en-US" altLang="zh-CN" sz="8800" dirty="0">
                <a:solidFill>
                  <a:srgbClr val="414954"/>
                </a:solidFill>
                <a:latin typeface="微软雅黑" panose="020B0503020204020204" pitchFamily="34" charset="-122"/>
                <a:ea typeface="微软雅黑" panose="020B0503020204020204" pitchFamily="34" charset="-122"/>
                <a:sym typeface="+mn-ea"/>
              </a:rPr>
              <a:t>THANKS</a:t>
            </a:r>
            <a:endParaRPr lang="en-US" altLang="zh-CN" sz="8800" dirty="0">
              <a:solidFill>
                <a:srgbClr val="414954"/>
              </a:solidFill>
              <a:latin typeface="微软雅黑" panose="020B0503020204020204" pitchFamily="34" charset="-122"/>
              <a:ea typeface="微软雅黑" panose="020B0503020204020204" pitchFamily="34" charset="-122"/>
              <a:sym typeface="+mn-ea"/>
            </a:endParaRPr>
          </a:p>
        </p:txBody>
      </p:sp>
      <p:sp>
        <p:nvSpPr>
          <p:cNvPr id="19" name="圆角矩形 18"/>
          <p:cNvSpPr/>
          <p:nvPr/>
        </p:nvSpPr>
        <p:spPr>
          <a:xfrm>
            <a:off x="5065505" y="4636902"/>
            <a:ext cx="2059397" cy="302110"/>
          </a:xfrm>
          <a:prstGeom prst="round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bg1"/>
                </a:solidFill>
                <a:latin typeface="微软雅黑" panose="020B0503020204020204" pitchFamily="34" charset="-122"/>
                <a:ea typeface="微软雅黑" panose="020B0503020204020204" pitchFamily="34" charset="-122"/>
              </a:rPr>
              <a:t>repoter</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Lin</a:t>
            </a:r>
            <a:endParaRPr lang="en-US" altLang="zh-CN"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89651" y="2714800"/>
            <a:ext cx="11326122" cy="1487347"/>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7" name="文本框 11"/>
          <p:cNvSpPr txBox="1"/>
          <p:nvPr/>
        </p:nvSpPr>
        <p:spPr>
          <a:xfrm>
            <a:off x="3895507" y="1786056"/>
            <a:ext cx="4334898" cy="995374"/>
          </a:xfrm>
          <a:prstGeom prst="rect">
            <a:avLst/>
          </a:prstGeom>
          <a:noFill/>
        </p:spPr>
        <p:txBody>
          <a:bodyPr wrap="square" lIns="91438" tIns="45719" rIns="91438" bIns="45719" rtlCol="0">
            <a:spAutoFit/>
          </a:bodyPr>
          <a:lstStyle/>
          <a:p>
            <a:pPr algn="ctr"/>
            <a:r>
              <a:rPr lang="en-US" altLang="zh-CN" sz="5900" b="1" dirty="0">
                <a:solidFill>
                  <a:srgbClr val="414954"/>
                </a:solidFill>
                <a:latin typeface="微软雅黑" panose="020B0503020204020204" pitchFamily="34" charset="-122"/>
                <a:ea typeface="微软雅黑" panose="020B0503020204020204" pitchFamily="34" charset="-122"/>
                <a:sym typeface="+mn-ea"/>
              </a:rPr>
              <a:t>PART 01</a:t>
            </a:r>
            <a:endParaRPr lang="zh-CN" altLang="en-US" sz="5900" b="1" dirty="0">
              <a:solidFill>
                <a:srgbClr val="414954"/>
              </a:solidFill>
              <a:latin typeface="微软雅黑" panose="020B0503020204020204" pitchFamily="34" charset="-122"/>
              <a:ea typeface="微软雅黑" panose="020B0503020204020204" pitchFamily="34" charset="-122"/>
              <a:sym typeface="+mn-ea"/>
            </a:endParaRPr>
          </a:p>
        </p:txBody>
      </p:sp>
      <p:sp>
        <p:nvSpPr>
          <p:cNvPr id="9" name="文本框 10"/>
          <p:cNvSpPr txBox="1"/>
          <p:nvPr/>
        </p:nvSpPr>
        <p:spPr>
          <a:xfrm>
            <a:off x="1915795" y="3119755"/>
            <a:ext cx="9130030" cy="674370"/>
          </a:xfrm>
          <a:prstGeom prst="rect">
            <a:avLst/>
          </a:prstGeom>
          <a:noFill/>
        </p:spPr>
        <p:txBody>
          <a:bodyPr wrap="square" lIns="121917" tIns="60958" rIns="121917" bIns="60958"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sym typeface="+mn-ea"/>
              </a:rPr>
              <a:t>Project background and significance</a:t>
            </a:r>
            <a:endParaRPr lang="en-US" altLang="zh-CN" sz="3600"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01</a:t>
            </a:r>
            <a:endParaRPr lang="zh-CN" altLang="en-US" sz="2400" dirty="0">
              <a:latin typeface="微软雅黑" panose="020B0503020204020204" pitchFamily="34" charset="-122"/>
              <a:ea typeface="微软雅黑" panose="020B0503020204020204" pitchFamily="34" charset="-122"/>
            </a:endParaRPr>
          </a:p>
        </p:txBody>
      </p:sp>
      <p:sp>
        <p:nvSpPr>
          <p:cNvPr id="26" name="文本框 10"/>
          <p:cNvSpPr txBox="1"/>
          <p:nvPr/>
        </p:nvSpPr>
        <p:spPr>
          <a:xfrm>
            <a:off x="1003300" y="546100"/>
            <a:ext cx="6353175" cy="489585"/>
          </a:xfrm>
          <a:prstGeom prst="rect">
            <a:avLst/>
          </a:prstGeom>
          <a:noFill/>
        </p:spPr>
        <p:txBody>
          <a:bodyPr wrap="square" lIns="121917" tIns="60958" rIns="121917" bIns="60958" rtlCol="0">
            <a:spAutoFit/>
          </a:bodyPr>
          <a:lstStyle/>
          <a:p>
            <a:r>
              <a:rPr lang="en-US" altLang="zh-CN" sz="2400" dirty="0">
                <a:solidFill>
                  <a:schemeClr val="tx1"/>
                </a:solidFill>
                <a:latin typeface="微软雅黑" panose="020B0503020204020204" pitchFamily="34" charset="-122"/>
                <a:ea typeface="微软雅黑" panose="020B0503020204020204" pitchFamily="34" charset="-122"/>
                <a:sym typeface="+mn-ea"/>
              </a:rPr>
              <a:t>Project background and significance</a:t>
            </a:r>
            <a:endParaRPr lang="en-US" altLang="zh-CN" sz="2400" dirty="0">
              <a:solidFill>
                <a:schemeClr val="tx1"/>
              </a:solidFill>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1003300" y="1624330"/>
            <a:ext cx="10419080" cy="1568450"/>
          </a:xfrm>
          <a:prstGeom prst="rect">
            <a:avLst/>
          </a:prstGeom>
          <a:noFill/>
        </p:spPr>
        <p:txBody>
          <a:bodyPr wrap="square" rtlCol="0">
            <a:spAutoFit/>
          </a:bodyPr>
          <a:lstStyle/>
          <a:p>
            <a:pPr algn="l"/>
            <a:r>
              <a:rPr lang="en-US" altLang="zh-CN" sz="2400" dirty="0"/>
              <a:t>1.</a:t>
            </a:r>
            <a:r>
              <a:rPr sz="2400"/>
              <a:t>This project aims to solve the problem of mismatch between data sets and actual problems. Users can get the data set model they want to identify through independent training to solve their actual problems. This project USES tensorflow, pyqt, and tensorboard.</a:t>
            </a:r>
            <a:endParaRPr sz="2400"/>
          </a:p>
        </p:txBody>
      </p:sp>
      <p:pic>
        <p:nvPicPr>
          <p:cNvPr id="5" name="图片 4" descr="捕获"/>
          <p:cNvPicPr>
            <a:picLocks noChangeAspect="1"/>
          </p:cNvPicPr>
          <p:nvPr/>
        </p:nvPicPr>
        <p:blipFill>
          <a:blip r:embed="rId1"/>
          <a:stretch>
            <a:fillRect/>
          </a:stretch>
        </p:blipFill>
        <p:spPr>
          <a:xfrm>
            <a:off x="6306820" y="2085975"/>
            <a:ext cx="5116195" cy="4311015"/>
          </a:xfrm>
          <a:prstGeom prst="rect">
            <a:avLst/>
          </a:prstGeom>
        </p:spPr>
      </p:pic>
      <p:sp>
        <p:nvSpPr>
          <p:cNvPr id="6" name="文本框 5"/>
          <p:cNvSpPr txBox="1"/>
          <p:nvPr/>
        </p:nvSpPr>
        <p:spPr>
          <a:xfrm>
            <a:off x="1003300" y="3285490"/>
            <a:ext cx="5497195" cy="3046095"/>
          </a:xfrm>
          <a:prstGeom prst="rect">
            <a:avLst/>
          </a:prstGeom>
          <a:noFill/>
        </p:spPr>
        <p:txBody>
          <a:bodyPr wrap="square" rtlCol="0">
            <a:spAutoFit/>
          </a:bodyPr>
          <a:p>
            <a:pPr algn="l"/>
            <a:r>
              <a:rPr lang="en-US" altLang="zh-CN" sz="2400">
                <a:ea typeface="微软雅黑" panose="020B0503020204020204" pitchFamily="34" charset="-122"/>
                <a:cs typeface="+mn-lt"/>
              </a:rPr>
              <a:t>2</a:t>
            </a:r>
            <a:r>
              <a:rPr lang="en-US" altLang="zh-CN"/>
              <a:t>.</a:t>
            </a:r>
            <a:r>
              <a:rPr lang="en-US" altLang="zh-CN" sz="2400"/>
              <a:t>At present, users may not be able to find data sets on the Internet when they are doing image recognition. The purpose of this project is to deal with such problems. Users can crawl images through web crawlers and retrain images as data sets to obtain an image data set that users want to process.</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89651" y="2714800"/>
            <a:ext cx="11326122" cy="1487347"/>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
        <p:nvSpPr>
          <p:cNvPr id="8" name="文本框 11"/>
          <p:cNvSpPr txBox="1"/>
          <p:nvPr/>
        </p:nvSpPr>
        <p:spPr>
          <a:xfrm>
            <a:off x="3895507" y="1786056"/>
            <a:ext cx="4334898" cy="995374"/>
          </a:xfrm>
          <a:prstGeom prst="rect">
            <a:avLst/>
          </a:prstGeom>
          <a:noFill/>
        </p:spPr>
        <p:txBody>
          <a:bodyPr wrap="square" lIns="91438" tIns="45719" rIns="91438" bIns="45719" rtlCol="0">
            <a:spAutoFit/>
          </a:bodyPr>
          <a:lstStyle/>
          <a:p>
            <a:pPr algn="ctr"/>
            <a:r>
              <a:rPr lang="en-US" altLang="zh-CN" sz="5900" b="1" dirty="0">
                <a:solidFill>
                  <a:srgbClr val="414954"/>
                </a:solidFill>
                <a:latin typeface="微软雅黑" panose="020B0503020204020204" pitchFamily="34" charset="-122"/>
                <a:ea typeface="微软雅黑" panose="020B0503020204020204" pitchFamily="34" charset="-122"/>
                <a:sym typeface="+mn-ea"/>
              </a:rPr>
              <a:t>PART 02</a:t>
            </a:r>
            <a:endParaRPr lang="zh-CN" altLang="en-US" sz="5900" b="1" dirty="0">
              <a:solidFill>
                <a:srgbClr val="414954"/>
              </a:solidFill>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1482090" y="3030855"/>
            <a:ext cx="10121265" cy="797560"/>
          </a:xfrm>
          <a:prstGeom prst="rect">
            <a:avLst/>
          </a:prstGeom>
          <a:noFill/>
        </p:spPr>
        <p:txBody>
          <a:bodyPr wrap="square" lIns="121917" tIns="60958" rIns="121917" bIns="60958" rtlCol="0">
            <a:spAutoFit/>
          </a:bodyPr>
          <a:lstStyle/>
          <a:p>
            <a:r>
              <a:rPr lang="en-US" altLang="zh-CN" sz="4400">
                <a:solidFill>
                  <a:schemeClr val="bg1"/>
                </a:solidFill>
              </a:rPr>
              <a:t>Convolutional Neural Network Structure</a:t>
            </a:r>
            <a:endParaRPr lang="en-US" altLang="zh-CN" sz="4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3" name="矩形 2"/>
          <p:cNvSpPr/>
          <p:nvPr/>
        </p:nvSpPr>
        <p:spPr>
          <a:xfrm>
            <a:off x="1137574" y="522637"/>
            <a:ext cx="5148580" cy="460375"/>
          </a:xfrm>
          <a:prstGeom prst="rect">
            <a:avLst/>
          </a:prstGeom>
        </p:spPr>
        <p:txBody>
          <a:bodyPr wrap="none">
            <a:spAutoFit/>
          </a:bodyPr>
          <a:lstStyle/>
          <a:p>
            <a:pPr algn="l"/>
            <a:r>
              <a:rPr lang="en-US" altLang="zh-CN" sz="2400"/>
              <a:t>Convolutional Neural Network Structure</a:t>
            </a:r>
            <a:endParaRPr lang="en-US" altLang="zh-CN" sz="2400"/>
          </a:p>
        </p:txBody>
      </p:sp>
      <p:sp>
        <p:nvSpPr>
          <p:cNvPr id="4" name="文本框 3"/>
          <p:cNvSpPr txBox="1"/>
          <p:nvPr/>
        </p:nvSpPr>
        <p:spPr>
          <a:xfrm>
            <a:off x="914606" y="1553591"/>
            <a:ext cx="9632065" cy="829945"/>
          </a:xfrm>
          <a:prstGeom prst="rect">
            <a:avLst/>
          </a:prstGeom>
          <a:noFill/>
        </p:spPr>
        <p:txBody>
          <a:bodyPr wrap="square" rtlCol="0">
            <a:spAutoFit/>
          </a:bodyPr>
          <a:lstStyle/>
          <a:p>
            <a:r>
              <a:rPr lang="en-US" altLang="zh-CN" sz="2400" b="1" dirty="0"/>
              <a:t>1. </a:t>
            </a:r>
            <a:r>
              <a:rPr lang="en-US" altLang="zh-CN" sz="2400"/>
              <a:t>Convolutional neural network includes </a:t>
            </a:r>
            <a:r>
              <a:rPr lang="en-US" altLang="zh-CN" sz="2400">
                <a:solidFill>
                  <a:srgbClr val="FF0000"/>
                </a:solidFill>
              </a:rPr>
              <a:t>convolutional layer</a:t>
            </a:r>
            <a:r>
              <a:rPr lang="en-US" altLang="zh-CN" sz="2400"/>
              <a:t>, </a:t>
            </a:r>
            <a:r>
              <a:rPr lang="en-US" altLang="zh-CN" sz="2400">
                <a:solidFill>
                  <a:srgbClr val="FF0000"/>
                </a:solidFill>
              </a:rPr>
              <a:t>pooling layer</a:t>
            </a:r>
            <a:r>
              <a:rPr lang="en-US" altLang="zh-CN" sz="2400"/>
              <a:t>, </a:t>
            </a:r>
            <a:r>
              <a:rPr lang="en-US" altLang="zh-CN" sz="2400">
                <a:solidFill>
                  <a:srgbClr val="FF0000"/>
                </a:solidFill>
              </a:rPr>
              <a:t>full-connection layer</a:t>
            </a:r>
            <a:r>
              <a:rPr lang="en-US" altLang="zh-CN" sz="2400"/>
              <a:t> and </a:t>
            </a:r>
            <a:r>
              <a:rPr lang="en-US" altLang="zh-CN" sz="2400">
                <a:solidFill>
                  <a:srgbClr val="FF0000"/>
                </a:solidFill>
              </a:rPr>
              <a:t>activation function</a:t>
            </a:r>
            <a:endParaRPr lang="en-US" altLang="zh-CN" sz="2400">
              <a:solidFill>
                <a:srgbClr val="FF0000"/>
              </a:solidFill>
            </a:endParaRPr>
          </a:p>
        </p:txBody>
      </p:sp>
      <p:pic>
        <p:nvPicPr>
          <p:cNvPr id="6" name="图片 5" descr="d0c8a786c9177f3ef81ad9537dcf3bc79f3d5645"/>
          <p:cNvPicPr>
            <a:picLocks noChangeAspect="1"/>
          </p:cNvPicPr>
          <p:nvPr/>
        </p:nvPicPr>
        <p:blipFill>
          <a:blip r:embed="rId1"/>
          <a:stretch>
            <a:fillRect/>
          </a:stretch>
        </p:blipFill>
        <p:spPr>
          <a:xfrm>
            <a:off x="914400" y="2385060"/>
            <a:ext cx="6068695" cy="4046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45" name="矩形 44"/>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714273" y="1362705"/>
            <a:ext cx="10542613" cy="829945"/>
          </a:xfrm>
          <a:prstGeom prst="rect">
            <a:avLst/>
          </a:prstGeom>
          <a:noFill/>
        </p:spPr>
        <p:txBody>
          <a:bodyPr wrap="square" rtlCol="0">
            <a:spAutoFit/>
          </a:bodyPr>
          <a:lstStyle/>
          <a:p>
            <a:r>
              <a:rPr lang="en-US" altLang="zh-CN" sz="2400" dirty="0"/>
              <a:t>2.  </a:t>
            </a:r>
            <a:r>
              <a:rPr lang="en-US" altLang="zh-CN" sz="2400"/>
              <a:t>The convolution layer contains important concepts and the purpose of the convolution layer</a:t>
            </a:r>
            <a:endParaRPr lang="en-US" altLang="zh-CN" sz="2400"/>
          </a:p>
        </p:txBody>
      </p:sp>
      <p:sp>
        <p:nvSpPr>
          <p:cNvPr id="14" name="文本框 13"/>
          <p:cNvSpPr txBox="1"/>
          <p:nvPr/>
        </p:nvSpPr>
        <p:spPr>
          <a:xfrm>
            <a:off x="4838890" y="2201932"/>
            <a:ext cx="6418556" cy="3046095"/>
          </a:xfrm>
          <a:prstGeom prst="rect">
            <a:avLst/>
          </a:prstGeom>
          <a:noFill/>
        </p:spPr>
        <p:txBody>
          <a:bodyPr wrap="square" rtlCol="0">
            <a:spAutoFit/>
          </a:bodyPr>
          <a:lstStyle/>
          <a:p>
            <a:r>
              <a:rPr lang="en-US" altLang="zh-CN" sz="2400">
                <a:sym typeface="+mn-ea"/>
              </a:rPr>
              <a:t>Purpose</a:t>
            </a:r>
            <a:r>
              <a:rPr lang="zh-CN" altLang="en-US" sz="2400">
                <a:sym typeface="+mn-ea"/>
              </a:rPr>
              <a:t>：</a:t>
            </a:r>
            <a:r>
              <a:rPr lang="zh-CN" altLang="en-US" sz="2400" dirty="0"/>
              <a:t>The convolution kernel is used to scan the image line by line (or across lines, depending on the parameters) and finally extract the features in the image</a:t>
            </a:r>
            <a:endParaRPr lang="zh-CN" altLang="en-US" sz="2400" dirty="0"/>
          </a:p>
          <a:p>
            <a:endParaRPr lang="zh-CN" altLang="en-US" sz="2400" dirty="0"/>
          </a:p>
          <a:p>
            <a:r>
              <a:rPr lang="en-US" altLang="zh-CN" sz="2400">
                <a:sym typeface="+mn-ea"/>
              </a:rPr>
              <a:t>Important concepts</a:t>
            </a:r>
            <a:r>
              <a:rPr lang="zh-CN" altLang="en-US" sz="2400">
                <a:sym typeface="+mn-ea"/>
              </a:rPr>
              <a:t>：local receptive fields </a:t>
            </a:r>
            <a:r>
              <a:rPr lang="en-US" altLang="zh-CN" sz="2400">
                <a:sym typeface="+mn-ea"/>
              </a:rPr>
              <a:t>and shared weights</a:t>
            </a:r>
            <a:endParaRPr lang="en-US" altLang="zh-CN" sz="2400">
              <a:sym typeface="+mn-ea"/>
            </a:endParaRPr>
          </a:p>
          <a:p>
            <a:endParaRPr lang="zh-CN" altLang="en-US" sz="2400" dirty="0"/>
          </a:p>
        </p:txBody>
      </p:sp>
      <p:pic>
        <p:nvPicPr>
          <p:cNvPr id="3" name="图片 2"/>
          <p:cNvPicPr>
            <a:picLocks noChangeAspect="1"/>
          </p:cNvPicPr>
          <p:nvPr/>
        </p:nvPicPr>
        <p:blipFill>
          <a:blip r:embed="rId1"/>
          <a:stretch>
            <a:fillRect/>
          </a:stretch>
        </p:blipFill>
        <p:spPr>
          <a:xfrm>
            <a:off x="922020" y="2404745"/>
            <a:ext cx="3286760" cy="3507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003383" y="1518081"/>
            <a:ext cx="8691238" cy="460375"/>
          </a:xfrm>
          <a:prstGeom prst="rect">
            <a:avLst/>
          </a:prstGeom>
          <a:noFill/>
        </p:spPr>
        <p:txBody>
          <a:bodyPr wrap="square" rtlCol="0">
            <a:spAutoFit/>
          </a:bodyPr>
          <a:lstStyle/>
          <a:p>
            <a:r>
              <a:rPr lang="en-US" altLang="zh-CN" sz="2400" b="1" dirty="0"/>
              <a:t>3. </a:t>
            </a:r>
            <a:r>
              <a:rPr lang="en-US" altLang="zh-CN" sz="2400"/>
              <a:t>The function of the </a:t>
            </a:r>
            <a:r>
              <a:rPr lang="en-US" altLang="zh-CN" sz="2400">
                <a:sym typeface="+mn-ea"/>
              </a:rPr>
              <a:t>activation</a:t>
            </a:r>
            <a:r>
              <a:rPr lang="en-US" altLang="zh-CN" sz="2400"/>
              <a:t> function and the important model</a:t>
            </a:r>
            <a:r>
              <a:rPr lang="en-US" altLang="zh-CN" sz="2400"/>
              <a:t> </a:t>
            </a:r>
            <a:endParaRPr lang="en-US" altLang="zh-CN" sz="2400"/>
          </a:p>
        </p:txBody>
      </p:sp>
      <p:sp>
        <p:nvSpPr>
          <p:cNvPr id="4" name="文本框 3"/>
          <p:cNvSpPr txBox="1"/>
          <p:nvPr/>
        </p:nvSpPr>
        <p:spPr>
          <a:xfrm>
            <a:off x="877602" y="2090882"/>
            <a:ext cx="9188388" cy="1938020"/>
          </a:xfrm>
          <a:prstGeom prst="rect">
            <a:avLst/>
          </a:prstGeom>
          <a:noFill/>
        </p:spPr>
        <p:txBody>
          <a:bodyPr wrap="square" rtlCol="0">
            <a:spAutoFit/>
          </a:bodyPr>
          <a:lstStyle/>
          <a:p>
            <a:r>
              <a:rPr lang="en-US" altLang="zh-CN" sz="2400" b="1">
                <a:sym typeface="+mn-ea"/>
              </a:rPr>
              <a:t>important model</a:t>
            </a:r>
            <a:r>
              <a:rPr lang="en-US" altLang="zh-CN" sz="2400" b="1" dirty="0" err="1"/>
              <a:t>: sigmod;tanh(双曲正切函数)</a:t>
            </a:r>
            <a:r>
              <a:rPr lang="zh-CN" altLang="en-US" sz="2400" b="1" dirty="0" err="1"/>
              <a:t>；</a:t>
            </a:r>
            <a:r>
              <a:rPr lang="en-US" altLang="zh-CN" sz="2400" b="1" dirty="0" err="1"/>
              <a:t>ReLu</a:t>
            </a:r>
            <a:endParaRPr lang="en-US" altLang="zh-CN" sz="2400" b="1" dirty="0" err="1"/>
          </a:p>
          <a:p>
            <a:endParaRPr lang="en-US" altLang="zh-CN" sz="2400" dirty="0" err="1"/>
          </a:p>
          <a:p>
            <a:r>
              <a:rPr lang="en-US" altLang="zh-CN" sz="2400">
                <a:sym typeface="+mn-ea"/>
              </a:rPr>
              <a:t> </a:t>
            </a:r>
            <a:r>
              <a:rPr lang="en-US" altLang="zh-CN" sz="2400" b="1">
                <a:sym typeface="+mn-ea"/>
              </a:rPr>
              <a:t>function:</a:t>
            </a:r>
            <a:r>
              <a:rPr lang="en-US" altLang="zh-CN" sz="2400" dirty="0" err="1">
                <a:sym typeface="+mn-ea"/>
              </a:rPr>
              <a:t>Convert multiple linear inputs into nonlinear relationships,Increase the nonlinear expression ability of the model</a:t>
            </a:r>
            <a:endParaRPr lang="en-US" altLang="zh-CN" sz="2400" dirty="0" err="1">
              <a:sym typeface="+mn-ea"/>
            </a:endParaRPr>
          </a:p>
          <a:p>
            <a:endParaRPr lang="en-US" altLang="zh-CN" sz="2400" b="1" dirty="0" err="1"/>
          </a:p>
        </p:txBody>
      </p:sp>
      <p:pic>
        <p:nvPicPr>
          <p:cNvPr id="5" name="图片 4"/>
          <p:cNvPicPr>
            <a:picLocks noChangeAspect="1"/>
          </p:cNvPicPr>
          <p:nvPr/>
        </p:nvPicPr>
        <p:blipFill>
          <a:blip r:embed="rId1"/>
          <a:stretch>
            <a:fillRect/>
          </a:stretch>
        </p:blipFill>
        <p:spPr>
          <a:xfrm>
            <a:off x="1003300" y="3672840"/>
            <a:ext cx="5972175" cy="2710180"/>
          </a:xfrm>
          <a:prstGeom prst="rect">
            <a:avLst/>
          </a:prstGeom>
        </p:spPr>
      </p:pic>
      <p:pic>
        <p:nvPicPr>
          <p:cNvPr id="7" name="图片 6"/>
          <p:cNvPicPr>
            <a:picLocks noChangeAspect="1"/>
          </p:cNvPicPr>
          <p:nvPr/>
        </p:nvPicPr>
        <p:blipFill>
          <a:blip r:embed="rId2"/>
          <a:stretch>
            <a:fillRect/>
          </a:stretch>
        </p:blipFill>
        <p:spPr>
          <a:xfrm>
            <a:off x="7243445" y="3673475"/>
            <a:ext cx="3491230" cy="2709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89652" y="522637"/>
            <a:ext cx="613731" cy="430798"/>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en-US" altLang="zh-CN" sz="2400" dirty="0">
                <a:latin typeface="微软雅黑" panose="020B0503020204020204" pitchFamily="34" charset="-122"/>
                <a:ea typeface="微软雅黑" panose="020B0503020204020204" pitchFamily="34" charset="-122"/>
              </a:rPr>
              <a:t>02</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1137574" y="522637"/>
            <a:ext cx="5148580" cy="460375"/>
          </a:xfrm>
          <a:prstGeom prst="rect">
            <a:avLst/>
          </a:prstGeom>
        </p:spPr>
        <p:txBody>
          <a:bodyPr wrap="none">
            <a:spAutoFit/>
          </a:bodyPr>
          <a:lstStyle/>
          <a:p>
            <a:pPr algn="l"/>
            <a:r>
              <a:rPr lang="en-US" altLang="zh-CN" sz="2400">
                <a:sym typeface="+mn-ea"/>
              </a:rPr>
              <a:t>Convolutional Neural Network Structure</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003383" y="1518081"/>
            <a:ext cx="8691238" cy="460375"/>
          </a:xfrm>
          <a:prstGeom prst="rect">
            <a:avLst/>
          </a:prstGeom>
          <a:noFill/>
        </p:spPr>
        <p:txBody>
          <a:bodyPr wrap="square" rtlCol="0">
            <a:spAutoFit/>
          </a:bodyPr>
          <a:lstStyle/>
          <a:p>
            <a:r>
              <a:rPr lang="en-US" altLang="zh-CN" sz="2400" b="1" dirty="0"/>
              <a:t>4. </a:t>
            </a:r>
            <a:r>
              <a:rPr lang="en-US" altLang="zh-CN" sz="2400"/>
              <a:t>sigmod</a:t>
            </a:r>
            <a:endParaRPr lang="en-US" altLang="zh-CN" sz="2400"/>
          </a:p>
        </p:txBody>
      </p:sp>
      <p:sp>
        <p:nvSpPr>
          <p:cNvPr id="4" name="文本框 3"/>
          <p:cNvSpPr txBox="1"/>
          <p:nvPr/>
        </p:nvSpPr>
        <p:spPr>
          <a:xfrm>
            <a:off x="877602" y="2104852"/>
            <a:ext cx="9188388" cy="1938020"/>
          </a:xfrm>
          <a:prstGeom prst="rect">
            <a:avLst/>
          </a:prstGeom>
          <a:noFill/>
        </p:spPr>
        <p:txBody>
          <a:bodyPr wrap="square" rtlCol="0">
            <a:spAutoFit/>
          </a:bodyPr>
          <a:lstStyle/>
          <a:p>
            <a:r>
              <a:rPr sz="2400" b="1"/>
              <a:t>disadvantages</a:t>
            </a:r>
            <a:r>
              <a:rPr lang="zh-CN" sz="2400" b="1"/>
              <a:t>：</a:t>
            </a:r>
            <a:r>
              <a:rPr lang="zh-CN" sz="2400"/>
              <a:t>When the input value is small or large, the output curve is basically a straight line</a:t>
            </a:r>
            <a:r>
              <a:rPr lang="en-US" altLang="zh-CN" sz="2400"/>
              <a:t>.</a:t>
            </a:r>
            <a:endParaRPr lang="zh-CN" sz="2400" b="1"/>
          </a:p>
          <a:p>
            <a:endParaRPr lang="en-US" altLang="zh-CN" sz="2400" dirty="0" err="1"/>
          </a:p>
          <a:p>
            <a:r>
              <a:rPr lang="en-US" altLang="zh-CN" sz="2400">
                <a:sym typeface="+mn-ea"/>
              </a:rPr>
              <a:t> </a:t>
            </a:r>
            <a:endParaRPr lang="en-US" altLang="zh-CN" sz="2400" dirty="0" err="1"/>
          </a:p>
          <a:p>
            <a:endParaRPr lang="en-US" altLang="zh-CN" sz="2400" b="1" dirty="0" err="1"/>
          </a:p>
        </p:txBody>
      </p:sp>
      <p:pic>
        <p:nvPicPr>
          <p:cNvPr id="2" name="图片 1"/>
          <p:cNvPicPr>
            <a:picLocks noChangeAspect="1"/>
          </p:cNvPicPr>
          <p:nvPr/>
        </p:nvPicPr>
        <p:blipFill>
          <a:blip r:embed="rId1"/>
          <a:stretch>
            <a:fillRect/>
          </a:stretch>
        </p:blipFill>
        <p:spPr>
          <a:xfrm>
            <a:off x="877570" y="3884930"/>
            <a:ext cx="5377180" cy="2284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ags/tag1.xml><?xml version="1.0" encoding="utf-8"?>
<p:tagLst xmlns:p="http://schemas.openxmlformats.org/presentationml/2006/main">
  <p:tag name="ISPRING_ULTRA_SCORM_COURSE_ID" val="DE4E106C-1D50-4BDC-8E61-A01DE27CA104"/>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02"/>
  <p:tag name="KSO_WM_DOC_GUID" val="{0635ae0a-d330-4e7f-a026-4449c02e79ab}"/>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4639</Words>
  <Application>WPS 演示</Application>
  <PresentationFormat>自定义</PresentationFormat>
  <Paragraphs>241</Paragraphs>
  <Slides>28</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Calibri</vt:lpstr>
      <vt:lpstr>Arial Unicode MS</vt:lpstr>
      <vt:lpstr>Calibri Light</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dc:title>
  <dc:creator>小奕</dc:creator>
  <cp:keywords>答辩</cp:keywords>
  <cp:category>答辩</cp:category>
  <cp:lastModifiedBy>1 7｀</cp:lastModifiedBy>
  <cp:revision>138</cp:revision>
  <dcterms:created xsi:type="dcterms:W3CDTF">2016-05-20T12:59:00Z</dcterms:created>
  <dcterms:modified xsi:type="dcterms:W3CDTF">2019-06-10T05:06:14Z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